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7034213" cy="101647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98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F3001-B527-4FE5-904F-D25D1A4DE4D2}" type="datetimeFigureOut">
              <a:rPr lang="en-GB" smtClean="0"/>
              <a:t>07/11/2023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1F72-5668-4FC5-B6BA-6347765687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2375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F3001-B527-4FE5-904F-D25D1A4DE4D2}" type="datetimeFigureOut">
              <a:rPr lang="en-GB" smtClean="0"/>
              <a:t>07/11/2023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1F72-5668-4FC5-B6BA-6347765687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1829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F3001-B527-4FE5-904F-D25D1A4DE4D2}" type="datetimeFigureOut">
              <a:rPr lang="en-GB" smtClean="0"/>
              <a:t>07/11/2023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1F72-5668-4FC5-B6BA-6347765687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6030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F3001-B527-4FE5-904F-D25D1A4DE4D2}" type="datetimeFigureOut">
              <a:rPr lang="en-GB" smtClean="0"/>
              <a:t>07/11/2023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1F72-5668-4FC5-B6BA-6347765687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6582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F3001-B527-4FE5-904F-D25D1A4DE4D2}" type="datetimeFigureOut">
              <a:rPr lang="en-GB" smtClean="0"/>
              <a:t>07/11/2023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1F72-5668-4FC5-B6BA-6347765687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5165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F3001-B527-4FE5-904F-D25D1A4DE4D2}" type="datetimeFigureOut">
              <a:rPr lang="en-GB" smtClean="0"/>
              <a:t>07/11/2023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1F72-5668-4FC5-B6BA-6347765687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9354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F3001-B527-4FE5-904F-D25D1A4DE4D2}" type="datetimeFigureOut">
              <a:rPr lang="en-GB" smtClean="0"/>
              <a:t>07/11/2023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1F72-5668-4FC5-B6BA-6347765687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8926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F3001-B527-4FE5-904F-D25D1A4DE4D2}" type="datetimeFigureOut">
              <a:rPr lang="en-GB" smtClean="0"/>
              <a:t>07/11/2023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1F72-5668-4FC5-B6BA-6347765687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4252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F3001-B527-4FE5-904F-D25D1A4DE4D2}" type="datetimeFigureOut">
              <a:rPr lang="en-GB" smtClean="0"/>
              <a:t>07/11/2023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1F72-5668-4FC5-B6BA-6347765687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3929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F3001-B527-4FE5-904F-D25D1A4DE4D2}" type="datetimeFigureOut">
              <a:rPr lang="en-GB" smtClean="0"/>
              <a:t>07/11/2023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1F72-5668-4FC5-B6BA-6347765687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2462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F3001-B527-4FE5-904F-D25D1A4DE4D2}" type="datetimeFigureOut">
              <a:rPr lang="en-GB" smtClean="0"/>
              <a:t>07/11/2023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1F72-5668-4FC5-B6BA-6347765687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7003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DF3001-B527-4FE5-904F-D25D1A4DE4D2}" type="datetimeFigureOut">
              <a:rPr lang="en-GB" smtClean="0"/>
              <a:t>07/11/2023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141F72-5668-4FC5-B6BA-6347765687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0374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jpe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020" y="1162330"/>
            <a:ext cx="4476423" cy="5600798"/>
          </a:xfrm>
          <a:prstGeom prst="rect">
            <a:avLst/>
          </a:prstGeom>
        </p:spPr>
      </p:pic>
      <p:sp>
        <p:nvSpPr>
          <p:cNvPr id="8" name="Cloud 7"/>
          <p:cNvSpPr/>
          <p:nvPr/>
        </p:nvSpPr>
        <p:spPr>
          <a:xfrm>
            <a:off x="4399207" y="1135982"/>
            <a:ext cx="2309102" cy="1351510"/>
          </a:xfrm>
          <a:prstGeom prst="cloud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2" name="Picture 71"/>
          <p:cNvPicPr/>
          <p:nvPr/>
        </p:nvPicPr>
        <p:blipFill>
          <a:blip r:embed="rId3"/>
          <a:stretch>
            <a:fillRect/>
          </a:stretch>
        </p:blipFill>
        <p:spPr>
          <a:xfrm>
            <a:off x="5049152" y="4704286"/>
            <a:ext cx="799340" cy="1712735"/>
          </a:xfrm>
          <a:prstGeom prst="rect">
            <a:avLst/>
          </a:prstGeom>
          <a:ln w="38100">
            <a:solidFill>
              <a:srgbClr val="FFC000"/>
            </a:solidFill>
          </a:ln>
        </p:spPr>
      </p:pic>
      <p:sp>
        <p:nvSpPr>
          <p:cNvPr id="4" name="Rectangle 3"/>
          <p:cNvSpPr/>
          <p:nvPr/>
        </p:nvSpPr>
        <p:spPr>
          <a:xfrm>
            <a:off x="10058400" y="231494"/>
            <a:ext cx="1775736" cy="40511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30" name="Group 29"/>
          <p:cNvGrpSpPr/>
          <p:nvPr/>
        </p:nvGrpSpPr>
        <p:grpSpPr>
          <a:xfrm>
            <a:off x="242388" y="205709"/>
            <a:ext cx="11700744" cy="1078865"/>
            <a:chOff x="0" y="-38100"/>
            <a:chExt cx="10304961" cy="1078865"/>
          </a:xfrm>
        </p:grpSpPr>
        <p:grpSp>
          <p:nvGrpSpPr>
            <p:cNvPr id="33" name="Group 32"/>
            <p:cNvGrpSpPr/>
            <p:nvPr/>
          </p:nvGrpSpPr>
          <p:grpSpPr>
            <a:xfrm>
              <a:off x="0" y="7620"/>
              <a:ext cx="5421047" cy="990600"/>
              <a:chOff x="0" y="0"/>
              <a:chExt cx="6646366" cy="1841500"/>
            </a:xfrm>
          </p:grpSpPr>
          <p:grpSp>
            <p:nvGrpSpPr>
              <p:cNvPr id="40" name="Group 39"/>
              <p:cNvGrpSpPr>
                <a:grpSpLocks/>
              </p:cNvGrpSpPr>
              <p:nvPr/>
            </p:nvGrpSpPr>
            <p:grpSpPr bwMode="auto">
              <a:xfrm>
                <a:off x="13751" y="34378"/>
                <a:ext cx="1845310" cy="1353185"/>
                <a:chOff x="13751" y="34378"/>
                <a:chExt cx="18453" cy="21135"/>
              </a:xfrm>
            </p:grpSpPr>
            <p:sp>
              <p:nvSpPr>
                <p:cNvPr id="48" name="Rectangle 47" hidden="1"/>
                <p:cNvSpPr>
                  <a:spLocks noChangeArrowheads="1"/>
                </p:cNvSpPr>
                <p:nvPr/>
              </p:nvSpPr>
              <p:spPr bwMode="auto">
                <a:xfrm>
                  <a:off x="13751" y="34378"/>
                  <a:ext cx="18453" cy="2113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dk1">
                          <a:lumMod val="0"/>
                          <a:lumOff val="0"/>
                        </a:schemeClr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0" algn="in">
                      <a:solidFill>
                        <a:schemeClr val="dk1">
                          <a:lumMod val="0"/>
                          <a:lumOff val="0"/>
                        </a:schemeClr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/>
                    </a14:hiddenEffects>
                  </a:ext>
                </a:extLst>
              </p:spPr>
              <p:txBody>
                <a:bodyPr rot="0" vert="horz" wrap="square" lIns="36576" tIns="36576" rIns="36576" bIns="36576" anchor="t" anchorCtr="0" upright="1">
                  <a:noAutofit/>
                </a:bodyPr>
                <a:lstStyle/>
                <a:p>
                  <a:endParaRPr lang="en-GB"/>
                </a:p>
              </p:txBody>
            </p:sp>
            <p:sp>
              <p:nvSpPr>
                <p:cNvPr id="52" name="Rectangle 51"/>
                <p:cNvSpPr>
                  <a:spLocks noChangeArrowheads="1"/>
                </p:cNvSpPr>
                <p:nvPr/>
              </p:nvSpPr>
              <p:spPr bwMode="auto">
                <a:xfrm>
                  <a:off x="21109" y="43258"/>
                  <a:ext cx="11095" cy="12255"/>
                </a:xfrm>
                <a:prstGeom prst="rect">
                  <a:avLst/>
                </a:prstGeom>
                <a:solidFill>
                  <a:srgbClr val="00008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chemeClr val="dk1">
                          <a:lumMod val="0"/>
                          <a:lumOff val="0"/>
                        </a:schemeClr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CCCCCC"/>
                        </a:outerShdw>
                      </a:effectLst>
                    </a14:hiddenEffects>
                  </a:ext>
                </a:extLst>
              </p:spPr>
              <p:txBody>
                <a:bodyPr rot="0" vert="horz" wrap="square" lIns="36576" tIns="36576" rIns="36576" bIns="36576" anchor="t" anchorCtr="0" upright="1">
                  <a:noAutofit/>
                </a:bodyPr>
                <a:lstStyle/>
                <a:p>
                  <a:endParaRPr lang="en-GB"/>
                </a:p>
              </p:txBody>
            </p:sp>
            <p:sp>
              <p:nvSpPr>
                <p:cNvPr id="54" name="Rectangle 53"/>
                <p:cNvSpPr>
                  <a:spLocks noChangeArrowheads="1"/>
                </p:cNvSpPr>
                <p:nvPr/>
              </p:nvSpPr>
              <p:spPr bwMode="auto">
                <a:xfrm>
                  <a:off x="17522" y="34378"/>
                  <a:ext cx="8784" cy="9192"/>
                </a:xfrm>
                <a:prstGeom prst="rect">
                  <a:avLst/>
                </a:prstGeom>
                <a:solidFill>
                  <a:srgbClr val="0000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chemeClr val="dk1">
                          <a:lumMod val="0"/>
                          <a:lumOff val="0"/>
                        </a:schemeClr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CCCCCC"/>
                        </a:outerShdw>
                      </a:effectLst>
                    </a14:hiddenEffects>
                  </a:ext>
                </a:extLst>
              </p:spPr>
              <p:txBody>
                <a:bodyPr rot="0" vert="horz" wrap="square" lIns="36576" tIns="36576" rIns="36576" bIns="36576" anchor="t" anchorCtr="0" upright="1">
                  <a:noAutofit/>
                </a:bodyPr>
                <a:lstStyle/>
                <a:p>
                  <a:endParaRPr lang="en-GB"/>
                </a:p>
              </p:txBody>
            </p:sp>
            <p:sp>
              <p:nvSpPr>
                <p:cNvPr id="56" name="Rectangle 55"/>
                <p:cNvSpPr>
                  <a:spLocks noChangeArrowheads="1"/>
                </p:cNvSpPr>
                <p:nvPr/>
              </p:nvSpPr>
              <p:spPr bwMode="auto">
                <a:xfrm>
                  <a:off x="13751" y="42365"/>
                  <a:ext cx="7397" cy="8170"/>
                </a:xfrm>
                <a:prstGeom prst="rect">
                  <a:avLst/>
                </a:prstGeom>
                <a:solidFill>
                  <a:srgbClr val="6666B3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chemeClr val="dk1">
                          <a:lumMod val="0"/>
                          <a:lumOff val="0"/>
                        </a:schemeClr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CCCCCC"/>
                        </a:outerShdw>
                      </a:effectLst>
                    </a14:hiddenEffects>
                  </a:ext>
                </a:extLst>
              </p:spPr>
              <p:txBody>
                <a:bodyPr rot="0" vert="horz" wrap="square" lIns="36576" tIns="36576" rIns="36576" bIns="36576" anchor="t" anchorCtr="0" upright="1">
                  <a:noAutofit/>
                </a:bodyPr>
                <a:lstStyle/>
                <a:p>
                  <a:endParaRPr lang="en-GB"/>
                </a:p>
              </p:txBody>
            </p:sp>
          </p:grpSp>
          <p:cxnSp>
            <p:nvCxnSpPr>
              <p:cNvPr id="41" name="Straight Connector 40"/>
              <p:cNvCxnSpPr>
                <a:cxnSpLocks noChangeShapeType="1"/>
              </p:cNvCxnSpPr>
              <p:nvPr/>
            </p:nvCxnSpPr>
            <p:spPr bwMode="auto">
              <a:xfrm>
                <a:off x="1398905" y="0"/>
                <a:ext cx="30480" cy="1841500"/>
              </a:xfrm>
              <a:prstGeom prst="line">
                <a:avLst/>
              </a:prstGeom>
              <a:noFill/>
              <a:ln w="76200">
                <a:solidFill>
                  <a:schemeClr val="dk1">
                    <a:lumMod val="0"/>
                    <a:lumOff val="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2" name="Straight Connector 41"/>
              <p:cNvCxnSpPr>
                <a:cxnSpLocks noChangeShapeType="1"/>
              </p:cNvCxnSpPr>
              <p:nvPr/>
            </p:nvCxnSpPr>
            <p:spPr bwMode="auto">
              <a:xfrm>
                <a:off x="0" y="1339850"/>
                <a:ext cx="6645275" cy="0"/>
              </a:xfrm>
              <a:prstGeom prst="line">
                <a:avLst/>
              </a:prstGeom>
              <a:noFill/>
              <a:ln w="25400">
                <a:solidFill>
                  <a:schemeClr val="dk1">
                    <a:lumMod val="0"/>
                    <a:lumOff val="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</p:cxnSp>
          <p:sp>
            <p:nvSpPr>
              <p:cNvPr id="45" name="Text Box 20"/>
              <p:cNvSpPr txBox="1">
                <a:spLocks noChangeArrowheads="1"/>
              </p:cNvSpPr>
              <p:nvPr/>
            </p:nvSpPr>
            <p:spPr bwMode="auto">
              <a:xfrm>
                <a:off x="2834461" y="1341010"/>
                <a:ext cx="3811905" cy="47869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dk1">
                        <a:lumMod val="0"/>
                        <a:lumOff val="0"/>
                      </a:schemeClr>
                    </a:solidFill>
                  </a14:hiddenFill>
                </a:ext>
                <a:ext uri="{91240B29-F687-4F45-9708-019B960494DF}">
                  <a14:hiddenLine xmlns:a14="http://schemas.microsoft.com/office/drawing/2010/main" w="0" algn="in">
                    <a:solidFill>
                      <a:schemeClr val="dk1">
                        <a:lumMod val="0"/>
                        <a:lumOff val="0"/>
                      </a:schemeClr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rot="0" vert="horz" wrap="square" lIns="36195" tIns="36195" rIns="36195" bIns="36195" anchor="t" anchorCtr="0" upright="1">
                <a:noAutofit/>
              </a:bodyPr>
              <a:lstStyle/>
              <a:p>
                <a:pPr algn="ctr">
                  <a:lnSpc>
                    <a:spcPct val="118000"/>
                  </a:lnSpc>
                  <a:spcAft>
                    <a:spcPts val="600"/>
                  </a:spcAft>
                </a:pPr>
                <a:r>
                  <a:rPr lang="en-US" sz="1000" b="1" kern="1400">
                    <a:solidFill>
                      <a:srgbClr val="000000"/>
                    </a:solidFill>
                    <a:effectLst/>
                    <a:latin typeface="Californian FB" panose="0207040306080B030204" pitchFamily="18" charset="0"/>
                    <a:ea typeface="Times New Roman" panose="02020603050405020304" pitchFamily="18" charset="0"/>
                  </a:rPr>
                  <a:t>Working together to be the best that we can be</a:t>
                </a:r>
                <a:endParaRPr lang="en-GB" sz="1000" kern="14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endParaRPr>
              </a:p>
            </p:txBody>
          </p:sp>
          <p:pic>
            <p:nvPicPr>
              <p:cNvPr id="46" name="Picture 45"/>
              <p:cNvPicPr>
                <a:picLocks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172357" y="868045"/>
                <a:ext cx="795655" cy="918845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</p:pic>
        </p:grpSp>
        <p:sp>
          <p:nvSpPr>
            <p:cNvPr id="35" name="Text Box 45"/>
            <p:cNvSpPr txBox="1">
              <a:spLocks noChangeArrowheads="1"/>
            </p:cNvSpPr>
            <p:nvPr/>
          </p:nvSpPr>
          <p:spPr bwMode="auto">
            <a:xfrm>
              <a:off x="2472690" y="-38100"/>
              <a:ext cx="4929324" cy="601980"/>
            </a:xfrm>
            <a:prstGeom prst="rect">
              <a:avLst/>
            </a:prstGeom>
            <a:solidFill>
              <a:srgbClr val="FF0000"/>
            </a:solidFill>
            <a:ln w="31750">
              <a:solidFill>
                <a:schemeClr val="dk1">
                  <a:lumMod val="0"/>
                  <a:lumOff val="0"/>
                </a:schemeClr>
              </a:solidFill>
              <a:miter lim="800000"/>
              <a:headEnd/>
              <a:tailEnd/>
            </a:ln>
            <a:effectLst/>
          </p:spPr>
          <p:txBody>
            <a:bodyPr rot="0" vert="horz" wrap="square" lIns="36576" tIns="36576" rIns="36576" bIns="36576" anchor="ctr" anchorCtr="0" upright="1">
              <a:noAutofit/>
            </a:bodyPr>
            <a:lstStyle/>
            <a:p>
              <a:pPr algn="ctr">
                <a:lnSpc>
                  <a:spcPct val="118000"/>
                </a:lnSpc>
                <a:spcAft>
                  <a:spcPts val="0"/>
                </a:spcAft>
              </a:pPr>
              <a:r>
                <a:rPr lang="en-GB" b="1" kern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Spanish - Unit </a:t>
              </a:r>
              <a:r>
                <a:rPr lang="en-GB" b="1" kern="1400" dirty="0" smtClean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11 Numbers 11 to 30 </a:t>
              </a:r>
            </a:p>
            <a:p>
              <a:pPr algn="ctr">
                <a:lnSpc>
                  <a:spcPct val="118000"/>
                </a:lnSpc>
                <a:spcAft>
                  <a:spcPts val="0"/>
                </a:spcAft>
              </a:pPr>
              <a:r>
                <a:rPr lang="en-GB" b="1" kern="1400" dirty="0" smtClean="0">
                  <a:solidFill>
                    <a:srgbClr val="000000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&amp; Alphabet</a:t>
              </a:r>
              <a:r>
                <a:rPr lang="en-GB" b="1" kern="1400" dirty="0" smtClean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 </a:t>
              </a:r>
              <a:endParaRPr lang="en-GB" sz="1100" kern="1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endParaRPr>
            </a:p>
          </p:txBody>
        </p:sp>
        <p:sp>
          <p:nvSpPr>
            <p:cNvPr id="37" name="Text Box 46"/>
            <p:cNvSpPr txBox="1">
              <a:spLocks noChangeArrowheads="1"/>
            </p:cNvSpPr>
            <p:nvPr/>
          </p:nvSpPr>
          <p:spPr bwMode="auto">
            <a:xfrm>
              <a:off x="8606790" y="0"/>
              <a:ext cx="1698171" cy="47688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31750">
              <a:solidFill>
                <a:schemeClr val="dk1">
                  <a:lumMod val="0"/>
                  <a:lumOff val="0"/>
                </a:schemeClr>
              </a:solidFill>
              <a:miter lim="800000"/>
              <a:headEnd/>
              <a:tailEnd/>
            </a:ln>
            <a:effectLst/>
          </p:spPr>
          <p:txBody>
            <a:bodyPr rot="0" vert="horz" wrap="square" lIns="36576" tIns="36576" rIns="36576" bIns="36576" anchor="ctr" anchorCtr="0" upright="1">
              <a:noAutofit/>
            </a:bodyPr>
            <a:lstStyle/>
            <a:p>
              <a:pPr algn="ctr">
                <a:lnSpc>
                  <a:spcPct val="118000"/>
                </a:lnSpc>
                <a:spcAft>
                  <a:spcPts val="600"/>
                </a:spcAft>
              </a:pPr>
              <a:r>
                <a:rPr lang="en-GB" sz="2200" kern="1400" dirty="0" smtClean="0">
                  <a:solidFill>
                    <a:srgbClr val="000000"/>
                  </a:solidFill>
                  <a:latin typeface="Calibri" panose="020F0502020204030204" pitchFamily="34" charset="0"/>
                  <a:ea typeface="Times New Roman" panose="02020603050405020304" pitchFamily="18" charset="0"/>
                </a:rPr>
                <a:t>Autumn 2</a:t>
              </a:r>
              <a:endParaRPr lang="en-GB" sz="1000" kern="1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endParaRPr>
            </a:p>
          </p:txBody>
        </p:sp>
        <p:sp>
          <p:nvSpPr>
            <p:cNvPr id="38" name="Text Box 47"/>
            <p:cNvSpPr txBox="1">
              <a:spLocks noChangeArrowheads="1"/>
            </p:cNvSpPr>
            <p:nvPr/>
          </p:nvSpPr>
          <p:spPr bwMode="auto">
            <a:xfrm>
              <a:off x="7471410" y="0"/>
              <a:ext cx="1069975" cy="476885"/>
            </a:xfrm>
            <a:prstGeom prst="rect">
              <a:avLst/>
            </a:prstGeom>
            <a:solidFill>
              <a:srgbClr val="00B0F0"/>
            </a:solidFill>
            <a:ln w="31750">
              <a:solidFill>
                <a:schemeClr val="dk1">
                  <a:lumMod val="0"/>
                  <a:lumOff val="0"/>
                </a:schemeClr>
              </a:solidFill>
              <a:miter lim="800000"/>
              <a:headEnd/>
              <a:tailEnd/>
            </a:ln>
            <a:effectLst/>
          </p:spPr>
          <p:txBody>
            <a:bodyPr rot="0" vert="horz" wrap="square" lIns="36576" tIns="36576" rIns="36576" bIns="36576" anchor="ctr" anchorCtr="0" upright="1">
              <a:noAutofit/>
            </a:bodyPr>
            <a:lstStyle/>
            <a:p>
              <a:pPr algn="ctr">
                <a:lnSpc>
                  <a:spcPct val="118000"/>
                </a:lnSpc>
                <a:spcAft>
                  <a:spcPts val="600"/>
                </a:spcAft>
              </a:pPr>
              <a:r>
                <a:rPr lang="en-GB" sz="2200" kern="14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Year </a:t>
              </a:r>
              <a:r>
                <a:rPr lang="en-GB" sz="2200" kern="1400" dirty="0" smtClean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4</a:t>
              </a:r>
              <a:endParaRPr lang="en-GB" sz="1000" kern="1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endParaRPr>
            </a:p>
          </p:txBody>
        </p:sp>
        <p:sp>
          <p:nvSpPr>
            <p:cNvPr id="39" name="Text Box 48"/>
            <p:cNvSpPr txBox="1">
              <a:spLocks noChangeArrowheads="1"/>
            </p:cNvSpPr>
            <p:nvPr/>
          </p:nvSpPr>
          <p:spPr bwMode="auto">
            <a:xfrm>
              <a:off x="7440930" y="563880"/>
              <a:ext cx="2851876" cy="476885"/>
            </a:xfrm>
            <a:prstGeom prst="rect">
              <a:avLst/>
            </a:prstGeom>
            <a:solidFill>
              <a:schemeClr val="accent4"/>
            </a:solidFill>
            <a:ln w="31750">
              <a:solidFill>
                <a:schemeClr val="dk1">
                  <a:lumMod val="0"/>
                  <a:lumOff val="0"/>
                </a:schemeClr>
              </a:solidFill>
              <a:miter lim="800000"/>
              <a:headEnd/>
              <a:tailEnd/>
            </a:ln>
            <a:effectLst/>
          </p:spPr>
          <p:txBody>
            <a:bodyPr rot="0" vert="horz" wrap="square" lIns="36576" tIns="36576" rIns="36576" bIns="36576" anchor="ctr" anchorCtr="0" upright="1">
              <a:noAutofit/>
            </a:bodyPr>
            <a:lstStyle/>
            <a:p>
              <a:pPr algn="ctr">
                <a:lnSpc>
                  <a:spcPct val="118000"/>
                </a:lnSpc>
                <a:spcAft>
                  <a:spcPts val="600"/>
                </a:spcAft>
              </a:pPr>
              <a:r>
                <a:rPr lang="en-GB" sz="1600" b="1" kern="14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Golden Thread: </a:t>
              </a:r>
              <a:r>
                <a:rPr lang="en-GB" sz="1600" b="1" kern="1400" dirty="0" smtClean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Belonging</a:t>
              </a:r>
              <a:endParaRPr lang="en-GB" sz="1050" kern="1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endParaRPr>
            </a:p>
          </p:txBody>
        </p:sp>
      </p:grpSp>
      <p:sp>
        <p:nvSpPr>
          <p:cNvPr id="65" name="TextBox 64"/>
          <p:cNvSpPr txBox="1"/>
          <p:nvPr/>
        </p:nvSpPr>
        <p:spPr>
          <a:xfrm>
            <a:off x="5066969" y="6393796"/>
            <a:ext cx="14906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Maria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13517" y="3107339"/>
            <a:ext cx="4907264" cy="347838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52192" y="1521835"/>
            <a:ext cx="828675" cy="14097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575073" y="1479745"/>
            <a:ext cx="1123950" cy="14478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714534" y="1531360"/>
            <a:ext cx="838200" cy="140017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691660" y="1713753"/>
            <a:ext cx="904875" cy="1228725"/>
          </a:xfrm>
          <a:prstGeom prst="rect">
            <a:avLst/>
          </a:prstGeom>
        </p:spPr>
      </p:pic>
      <p:sp>
        <p:nvSpPr>
          <p:cNvPr id="6" name="Rounded Rectangular Callout 5"/>
          <p:cNvSpPr/>
          <p:nvPr/>
        </p:nvSpPr>
        <p:spPr>
          <a:xfrm>
            <a:off x="4618443" y="2553914"/>
            <a:ext cx="1939140" cy="2057638"/>
          </a:xfrm>
          <a:prstGeom prst="wedgeRoundRectCallout">
            <a:avLst>
              <a:gd name="adj1" fmla="val 8608"/>
              <a:gd name="adj2" fmla="val 6423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0A433026-63FA-D1D0-AC81-060A594A969E}"/>
              </a:ext>
            </a:extLst>
          </p:cNvPr>
          <p:cNvSpPr txBox="1"/>
          <p:nvPr/>
        </p:nvSpPr>
        <p:spPr>
          <a:xfrm>
            <a:off x="4618443" y="2580228"/>
            <a:ext cx="194287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Did you know that there are 27 letters in the Spanish alphabet! Can you find the extra letter.</a:t>
            </a:r>
            <a:endParaRPr lang="en-GB" dirty="0">
              <a:solidFill>
                <a:srgbClr val="FFC000"/>
              </a:solidFill>
              <a:latin typeface="Comic Sans MS" panose="030F0702030302020204" pitchFamily="66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670733" y="1505259"/>
            <a:ext cx="800100" cy="1438275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11580337" y="1469837"/>
            <a:ext cx="212291" cy="914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4333449" y="1164055"/>
            <a:ext cx="2418743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3600" b="1" cap="none" spc="0" dirty="0" smtClean="0">
                <a:ln/>
                <a:solidFill>
                  <a:schemeClr val="accent4"/>
                </a:solidFill>
                <a:effectLst/>
              </a:rPr>
              <a:t>¿Como se escribe?</a:t>
            </a:r>
            <a:endParaRPr lang="en-US" sz="3600" b="1" cap="none" spc="0" dirty="0">
              <a:ln/>
              <a:solidFill>
                <a:schemeClr val="accent4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546455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771</TotalTime>
  <Words>54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Californian FB</vt:lpstr>
      <vt:lpstr>Comic Sans MS</vt:lpstr>
      <vt:lpstr>Times New Roman</vt:lpstr>
      <vt:lpstr>Office Theme</vt:lpstr>
      <vt:lpstr>PowerPoint Presentation</vt:lpstr>
    </vt:vector>
  </TitlesOfParts>
  <Company>RM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S. Banfield</dc:creator>
  <cp:lastModifiedBy>Mr S. Banfield</cp:lastModifiedBy>
  <cp:revision>93</cp:revision>
  <cp:lastPrinted>2023-11-07T10:45:55Z</cp:lastPrinted>
  <dcterms:created xsi:type="dcterms:W3CDTF">2022-06-06T12:08:19Z</dcterms:created>
  <dcterms:modified xsi:type="dcterms:W3CDTF">2023-11-07T10:48:15Z</dcterms:modified>
</cp:coreProperties>
</file>