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34213" cy="10164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37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82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03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58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16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35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926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25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2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46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00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F3001-B527-4FE5-904F-D25D1A4DE4D2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37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58400" y="231494"/>
            <a:ext cx="1775736" cy="4051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242388" y="205709"/>
            <a:ext cx="11700744" cy="1078865"/>
            <a:chOff x="0" y="-38100"/>
            <a:chExt cx="10304961" cy="1078865"/>
          </a:xfrm>
        </p:grpSpPr>
        <p:grpSp>
          <p:nvGrpSpPr>
            <p:cNvPr id="33" name="Group 32"/>
            <p:cNvGrpSpPr/>
            <p:nvPr/>
          </p:nvGrpSpPr>
          <p:grpSpPr>
            <a:xfrm>
              <a:off x="0" y="7620"/>
              <a:ext cx="5421047" cy="990600"/>
              <a:chOff x="0" y="0"/>
              <a:chExt cx="6646366" cy="1841500"/>
            </a:xfrm>
          </p:grpSpPr>
          <p:grpSp>
            <p:nvGrpSpPr>
              <p:cNvPr id="40" name="Group 39"/>
              <p:cNvGrpSpPr>
                <a:grpSpLocks/>
              </p:cNvGrpSpPr>
              <p:nvPr/>
            </p:nvGrpSpPr>
            <p:grpSpPr bwMode="auto">
              <a:xfrm>
                <a:off x="13751" y="34378"/>
                <a:ext cx="1845310" cy="1353185"/>
                <a:chOff x="13751" y="34378"/>
                <a:chExt cx="18453" cy="21135"/>
              </a:xfrm>
            </p:grpSpPr>
            <p:sp>
              <p:nvSpPr>
                <p:cNvPr id="48" name="Rectangle 47" hidden="1"/>
                <p:cNvSpPr>
                  <a:spLocks noChangeArrowheads="1"/>
                </p:cNvSpPr>
                <p:nvPr/>
              </p:nvSpPr>
              <p:spPr bwMode="auto">
                <a:xfrm>
                  <a:off x="13751" y="34378"/>
                  <a:ext cx="18453" cy="2113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dk1">
                          <a:lumMod val="0"/>
                          <a:lumOff val="0"/>
                        </a:schemeClr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2" name="Rectangle 51"/>
                <p:cNvSpPr>
                  <a:spLocks noChangeArrowheads="1"/>
                </p:cNvSpPr>
                <p:nvPr/>
              </p:nvSpPr>
              <p:spPr bwMode="auto">
                <a:xfrm>
                  <a:off x="21109" y="43258"/>
                  <a:ext cx="11095" cy="12255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4" name="Rectangle 53"/>
                <p:cNvSpPr>
                  <a:spLocks noChangeArrowheads="1"/>
                </p:cNvSpPr>
                <p:nvPr/>
              </p:nvSpPr>
              <p:spPr bwMode="auto">
                <a:xfrm>
                  <a:off x="17522" y="34378"/>
                  <a:ext cx="8784" cy="9192"/>
                </a:xfrm>
                <a:prstGeom prst="rect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6" name="Rectangle 55"/>
                <p:cNvSpPr>
                  <a:spLocks noChangeArrowheads="1"/>
                </p:cNvSpPr>
                <p:nvPr/>
              </p:nvSpPr>
              <p:spPr bwMode="auto">
                <a:xfrm>
                  <a:off x="13751" y="42365"/>
                  <a:ext cx="7397" cy="8170"/>
                </a:xfrm>
                <a:prstGeom prst="rect">
                  <a:avLst/>
                </a:prstGeom>
                <a:solidFill>
                  <a:srgbClr val="6666B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</p:grpSp>
          <p:cxnSp>
            <p:nvCxnSpPr>
              <p:cNvPr id="41" name="Straight Connector 40"/>
              <p:cNvCxnSpPr>
                <a:cxnSpLocks noChangeShapeType="1"/>
              </p:cNvCxnSpPr>
              <p:nvPr/>
            </p:nvCxnSpPr>
            <p:spPr bwMode="auto">
              <a:xfrm>
                <a:off x="1398905" y="0"/>
                <a:ext cx="30480" cy="1841500"/>
              </a:xfrm>
              <a:prstGeom prst="line">
                <a:avLst/>
              </a:prstGeom>
              <a:noFill/>
              <a:ln w="762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2" name="Straight Connector 41"/>
              <p:cNvCxnSpPr>
                <a:cxnSpLocks noChangeShapeType="1"/>
              </p:cNvCxnSpPr>
              <p:nvPr/>
            </p:nvCxnSpPr>
            <p:spPr bwMode="auto">
              <a:xfrm>
                <a:off x="0" y="1339850"/>
                <a:ext cx="6645275" cy="0"/>
              </a:xfrm>
              <a:prstGeom prst="line">
                <a:avLst/>
              </a:prstGeom>
              <a:noFill/>
              <a:ln w="254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sp>
            <p:nvSpPr>
              <p:cNvPr id="45" name="Text Box 20"/>
              <p:cNvSpPr txBox="1">
                <a:spLocks noChangeArrowheads="1"/>
              </p:cNvSpPr>
              <p:nvPr/>
            </p:nvSpPr>
            <p:spPr bwMode="auto">
              <a:xfrm>
                <a:off x="2834461" y="1341010"/>
                <a:ext cx="3811905" cy="4786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dk1">
                        <a:lumMod val="0"/>
                        <a:lumOff val="0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195" tIns="36195" rIns="36195" bIns="36195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US" sz="1000" b="1" kern="1400">
                    <a:solidFill>
                      <a:srgbClr val="000000"/>
                    </a:solidFill>
                    <a:effectLst/>
                    <a:latin typeface="Californian FB" panose="0207040306080B030204" pitchFamily="18" charset="0"/>
                    <a:ea typeface="Times New Roman" panose="02020603050405020304" pitchFamily="18" charset="0"/>
                  </a:rPr>
                  <a:t>Working together to be the best that we can be</a:t>
                </a:r>
                <a:endParaRPr lang="en-GB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</p:txBody>
          </p:sp>
          <p:pic>
            <p:nvPicPr>
              <p:cNvPr id="46" name="Picture 45"/>
              <p:cNvPicPr>
                <a:picLocks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72357" y="868045"/>
                <a:ext cx="795655" cy="91884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</p:grpSp>
        <p:sp>
          <p:nvSpPr>
            <p:cNvPr id="35" name="Text Box 45"/>
            <p:cNvSpPr txBox="1">
              <a:spLocks noChangeArrowheads="1"/>
            </p:cNvSpPr>
            <p:nvPr/>
          </p:nvSpPr>
          <p:spPr bwMode="auto">
            <a:xfrm>
              <a:off x="2472690" y="-38100"/>
              <a:ext cx="4929324" cy="601980"/>
            </a:xfrm>
            <a:prstGeom prst="rect">
              <a:avLst/>
            </a:prstGeom>
            <a:solidFill>
              <a:srgbClr val="FF000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0"/>
                </a:spcAft>
              </a:pPr>
              <a:r>
                <a:rPr lang="en-GB" b="1" kern="14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Spanish - Unit 12 Weather 2 - The Seasons </a:t>
              </a:r>
              <a:endParaRPr lang="en-GB" sz="1100" kern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7" name="Text Box 46"/>
            <p:cNvSpPr txBox="1">
              <a:spLocks noChangeArrowheads="1"/>
            </p:cNvSpPr>
            <p:nvPr/>
          </p:nvSpPr>
          <p:spPr bwMode="auto">
            <a:xfrm>
              <a:off x="8606790" y="0"/>
              <a:ext cx="1698171" cy="47688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Spring </a:t>
              </a:r>
              <a:r>
                <a:rPr lang="en-GB" sz="2200" kern="1400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1</a:t>
              </a:r>
              <a:endParaRPr lang="en-GB" sz="10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8" name="Text Box 47"/>
            <p:cNvSpPr txBox="1">
              <a:spLocks noChangeArrowheads="1"/>
            </p:cNvSpPr>
            <p:nvPr/>
          </p:nvSpPr>
          <p:spPr bwMode="auto">
            <a:xfrm>
              <a:off x="7471410" y="0"/>
              <a:ext cx="1069975" cy="476885"/>
            </a:xfrm>
            <a:prstGeom prst="rect">
              <a:avLst/>
            </a:prstGeom>
            <a:solidFill>
              <a:srgbClr val="00B0F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Year </a:t>
              </a:r>
              <a:r>
                <a:rPr lang="en-GB" sz="2200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4</a:t>
              </a:r>
              <a:endParaRPr lang="en-GB" sz="10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9" name="Text Box 48"/>
            <p:cNvSpPr txBox="1">
              <a:spLocks noChangeArrowheads="1"/>
            </p:cNvSpPr>
            <p:nvPr/>
          </p:nvSpPr>
          <p:spPr bwMode="auto">
            <a:xfrm>
              <a:off x="7440930" y="563880"/>
              <a:ext cx="2851876" cy="476885"/>
            </a:xfrm>
            <a:prstGeom prst="rect">
              <a:avLst/>
            </a:prstGeom>
            <a:solidFill>
              <a:schemeClr val="accent4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1600" b="1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Golden Thread: </a:t>
              </a:r>
              <a:r>
                <a:rPr lang="en-GB" b="1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Belonging</a:t>
              </a:r>
              <a:endParaRPr lang="en-GB" sz="105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1026" name="Picture 2" descr="di76XKei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92" y="1028598"/>
            <a:ext cx="1286162" cy="1286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757" y="2630094"/>
            <a:ext cx="990043" cy="698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8" name="Picture 4" descr="8TGEGB7G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32" y="2770344"/>
            <a:ext cx="905881" cy="750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9" name="Picture 5" descr="7caj96zc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900" y="2634178"/>
            <a:ext cx="923950" cy="886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 descr="bbc-weather-symbols-rain-i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250" y="2650511"/>
            <a:ext cx="1033211" cy="947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3862">
            <a:off x="3375164" y="1209708"/>
            <a:ext cx="1136962" cy="829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9000">
            <a:off x="4901375" y="1137369"/>
            <a:ext cx="825181" cy="1139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061" y="1211380"/>
            <a:ext cx="848400" cy="862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63" name="TextBox 62"/>
          <p:cNvSpPr txBox="1"/>
          <p:nvPr/>
        </p:nvSpPr>
        <p:spPr>
          <a:xfrm>
            <a:off x="231478" y="2234739"/>
            <a:ext cx="132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Hace</a:t>
            </a:r>
            <a:r>
              <a:rPr lang="en-GB" b="1" dirty="0" smtClean="0">
                <a:solidFill>
                  <a:srgbClr val="0070C0"/>
                </a:solidFill>
              </a:rPr>
              <a:t> sol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778974" y="2234739"/>
            <a:ext cx="132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Hace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frio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83358" y="2234739"/>
            <a:ext cx="132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Hace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viento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691444" y="2251229"/>
            <a:ext cx="132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Hace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calor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62035" y="3520901"/>
            <a:ext cx="1390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Esta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nevando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575931" y="3520901"/>
            <a:ext cx="1459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Esta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lloviendo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160755" y="3502576"/>
            <a:ext cx="1382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Esta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nublado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600480" y="3502576"/>
            <a:ext cx="1426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70C0"/>
                </a:solidFill>
              </a:rPr>
              <a:t>Hay </a:t>
            </a:r>
            <a:r>
              <a:rPr lang="en-GB" b="1" dirty="0" err="1" smtClean="0">
                <a:solidFill>
                  <a:srgbClr val="0070C0"/>
                </a:solidFill>
              </a:rPr>
              <a:t>tormenta</a:t>
            </a:r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72" name="Picture 71"/>
          <p:cNvPicPr/>
          <p:nvPr/>
        </p:nvPicPr>
        <p:blipFill>
          <a:blip r:embed="rId11"/>
          <a:stretch>
            <a:fillRect/>
          </a:stretch>
        </p:blipFill>
        <p:spPr>
          <a:xfrm>
            <a:off x="3197517" y="4515164"/>
            <a:ext cx="1052445" cy="1986952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099531" y="1469824"/>
            <a:ext cx="5953125" cy="5105400"/>
          </a:xfrm>
          <a:prstGeom prst="rect">
            <a:avLst/>
          </a:prstGeom>
        </p:spPr>
      </p:pic>
      <p:sp>
        <p:nvSpPr>
          <p:cNvPr id="3" name="Rounded Rectangular Callout 2"/>
          <p:cNvSpPr/>
          <p:nvPr/>
        </p:nvSpPr>
        <p:spPr>
          <a:xfrm>
            <a:off x="4542800" y="4428882"/>
            <a:ext cx="1484649" cy="1840608"/>
          </a:xfrm>
          <a:prstGeom prst="wedgeRoundRectCallout">
            <a:avLst>
              <a:gd name="adj1" fmla="val -91222"/>
              <a:gd name="adj2" fmla="val -154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632567" y="4515164"/>
            <a:ext cx="13701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Can you discover what the vocabulary means in English?</a:t>
            </a:r>
            <a:endParaRPr lang="en-GB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2035" y="4177046"/>
            <a:ext cx="2898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 smtClean="0">
                <a:solidFill>
                  <a:srgbClr val="FFC000"/>
                </a:solidFill>
              </a:rPr>
              <a:t>Los </a:t>
            </a:r>
            <a:r>
              <a:rPr lang="en-GB" sz="2000" b="1" u="sng" dirty="0" err="1" smtClean="0">
                <a:solidFill>
                  <a:srgbClr val="FFC000"/>
                </a:solidFill>
              </a:rPr>
              <a:t>Puntos</a:t>
            </a:r>
            <a:r>
              <a:rPr lang="en-GB" sz="2000" b="1" u="sng" dirty="0" smtClean="0">
                <a:solidFill>
                  <a:srgbClr val="FFC000"/>
                </a:solidFill>
              </a:rPr>
              <a:t> </a:t>
            </a:r>
            <a:r>
              <a:rPr lang="en-GB" sz="2000" b="1" u="sng" dirty="0" err="1" smtClean="0">
                <a:solidFill>
                  <a:srgbClr val="FFC000"/>
                </a:solidFill>
              </a:rPr>
              <a:t>Cardinales</a:t>
            </a:r>
            <a:endParaRPr lang="en-GB" sz="2000" b="1" u="sng" dirty="0">
              <a:solidFill>
                <a:srgbClr val="FFC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5095" y="4577156"/>
            <a:ext cx="2303261" cy="202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45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56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Californian FB</vt:lpstr>
      <vt:lpstr>Comic Sans MS</vt:lpstr>
      <vt:lpstr>Times New Roman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S. Banfield</dc:creator>
  <cp:lastModifiedBy>Mr S. Banfield</cp:lastModifiedBy>
  <cp:revision>51</cp:revision>
  <cp:lastPrinted>2024-01-09T09:59:15Z</cp:lastPrinted>
  <dcterms:created xsi:type="dcterms:W3CDTF">2022-06-06T12:08:19Z</dcterms:created>
  <dcterms:modified xsi:type="dcterms:W3CDTF">2024-01-09T10:10:00Z</dcterms:modified>
</cp:coreProperties>
</file>