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7034213" cy="101647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>
        <p:scale>
          <a:sx n="80" d="100"/>
          <a:sy n="80" d="100"/>
        </p:scale>
        <p:origin x="480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F3001-B527-4FE5-904F-D25D1A4DE4D2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1F72-5668-4FC5-B6BA-6347765687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2375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F3001-B527-4FE5-904F-D25D1A4DE4D2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1F72-5668-4FC5-B6BA-6347765687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1829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F3001-B527-4FE5-904F-D25D1A4DE4D2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1F72-5668-4FC5-B6BA-6347765687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6030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F3001-B527-4FE5-904F-D25D1A4DE4D2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1F72-5668-4FC5-B6BA-6347765687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6582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F3001-B527-4FE5-904F-D25D1A4DE4D2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1F72-5668-4FC5-B6BA-6347765687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5165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F3001-B527-4FE5-904F-D25D1A4DE4D2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1F72-5668-4FC5-B6BA-6347765687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9354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F3001-B527-4FE5-904F-D25D1A4DE4D2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1F72-5668-4FC5-B6BA-6347765687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8926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F3001-B527-4FE5-904F-D25D1A4DE4D2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1F72-5668-4FC5-B6BA-6347765687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4252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F3001-B527-4FE5-904F-D25D1A4DE4D2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1F72-5668-4FC5-B6BA-6347765687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3929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F3001-B527-4FE5-904F-D25D1A4DE4D2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1F72-5668-4FC5-B6BA-6347765687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2462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F3001-B527-4FE5-904F-D25D1A4DE4D2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1F72-5668-4FC5-B6BA-6347765687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7003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DF3001-B527-4FE5-904F-D25D1A4DE4D2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141F72-5668-4FC5-B6BA-6347765687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0374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/>
          <p:nvPr/>
        </p:nvPicPr>
        <p:blipFill rotWithShape="1">
          <a:blip r:embed="rId2"/>
          <a:srcRect t="-1639"/>
          <a:stretch/>
        </p:blipFill>
        <p:spPr>
          <a:xfrm>
            <a:off x="1751635" y="1331901"/>
            <a:ext cx="2937931" cy="4788387"/>
          </a:xfrm>
          <a:prstGeom prst="rect">
            <a:avLst/>
          </a:prstGeom>
        </p:spPr>
      </p:pic>
      <p:pic>
        <p:nvPicPr>
          <p:cNvPr id="7" name="Picture 6"/>
          <p:cNvPicPr/>
          <p:nvPr/>
        </p:nvPicPr>
        <p:blipFill>
          <a:blip r:embed="rId3"/>
          <a:stretch>
            <a:fillRect/>
          </a:stretch>
        </p:blipFill>
        <p:spPr>
          <a:xfrm>
            <a:off x="7202592" y="866397"/>
            <a:ext cx="1020742" cy="1644946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4940941" y="1377057"/>
            <a:ext cx="13649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FF0000"/>
                </a:solidFill>
              </a:rPr>
              <a:t>l</a:t>
            </a:r>
            <a:r>
              <a:rPr lang="en-GB" b="1" dirty="0" smtClean="0">
                <a:solidFill>
                  <a:srgbClr val="FF0000"/>
                </a:solidFill>
              </a:rPr>
              <a:t>a </a:t>
            </a:r>
            <a:r>
              <a:rPr lang="en-GB" b="1" dirty="0" err="1" smtClean="0">
                <a:solidFill>
                  <a:srgbClr val="FF0000"/>
                </a:solidFill>
              </a:rPr>
              <a:t>cabeza</a:t>
            </a:r>
            <a:endParaRPr lang="en-GB" b="1" dirty="0">
              <a:solidFill>
                <a:srgbClr val="FF0000"/>
              </a:solidFill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 flipH="1" flipV="1">
            <a:off x="2097741" y="6002767"/>
            <a:ext cx="619530" cy="414668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217364" y="2868733"/>
            <a:ext cx="13649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FF0000"/>
                </a:solidFill>
              </a:rPr>
              <a:t>l</a:t>
            </a:r>
            <a:r>
              <a:rPr lang="en-GB" b="1" dirty="0" smtClean="0">
                <a:solidFill>
                  <a:srgbClr val="FF0000"/>
                </a:solidFill>
              </a:rPr>
              <a:t>os </a:t>
            </a:r>
            <a:r>
              <a:rPr lang="en-GB" b="1" dirty="0" err="1" smtClean="0">
                <a:solidFill>
                  <a:srgbClr val="FF0000"/>
                </a:solidFill>
              </a:rPr>
              <a:t>hombros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940940" y="4803106"/>
            <a:ext cx="13649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err="1">
                <a:solidFill>
                  <a:srgbClr val="FF0000"/>
                </a:solidFill>
              </a:rPr>
              <a:t>l</a:t>
            </a:r>
            <a:r>
              <a:rPr lang="en-GB" b="1" dirty="0" err="1" smtClean="0">
                <a:solidFill>
                  <a:srgbClr val="FF0000"/>
                </a:solidFill>
              </a:rPr>
              <a:t>as</a:t>
            </a:r>
            <a:r>
              <a:rPr lang="en-GB" b="1" dirty="0" smtClean="0">
                <a:solidFill>
                  <a:srgbClr val="FF0000"/>
                </a:solidFill>
              </a:rPr>
              <a:t> </a:t>
            </a:r>
            <a:r>
              <a:rPr lang="en-GB" b="1" dirty="0" err="1" smtClean="0">
                <a:solidFill>
                  <a:srgbClr val="FF0000"/>
                </a:solidFill>
              </a:rPr>
              <a:t>rodillas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538113" y="6210164"/>
            <a:ext cx="13649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err="1">
                <a:solidFill>
                  <a:srgbClr val="FF0000"/>
                </a:solidFill>
              </a:rPr>
              <a:t>l</a:t>
            </a:r>
            <a:r>
              <a:rPr lang="en-GB" b="1" dirty="0" err="1" smtClean="0">
                <a:solidFill>
                  <a:srgbClr val="FF0000"/>
                </a:solidFill>
              </a:rPr>
              <a:t>os</a:t>
            </a:r>
            <a:r>
              <a:rPr lang="en-GB" b="1" dirty="0" smtClean="0">
                <a:solidFill>
                  <a:srgbClr val="FF0000"/>
                </a:solidFill>
              </a:rPr>
              <a:t> pies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242388" y="1688870"/>
            <a:ext cx="13649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FF0000"/>
                </a:solidFill>
              </a:rPr>
              <a:t>l</a:t>
            </a:r>
            <a:r>
              <a:rPr lang="en-GB" b="1" dirty="0" smtClean="0">
                <a:solidFill>
                  <a:srgbClr val="FF0000"/>
                </a:solidFill>
              </a:rPr>
              <a:t>os </a:t>
            </a:r>
            <a:r>
              <a:rPr lang="en-GB" b="1" dirty="0" err="1" smtClean="0">
                <a:solidFill>
                  <a:srgbClr val="FF0000"/>
                </a:solidFill>
              </a:rPr>
              <a:t>ojos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4940940" y="2284444"/>
            <a:ext cx="8995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FF0000"/>
                </a:solidFill>
              </a:rPr>
              <a:t>l</a:t>
            </a:r>
            <a:r>
              <a:rPr lang="en-GB" b="1" dirty="0" smtClean="0">
                <a:solidFill>
                  <a:srgbClr val="FF0000"/>
                </a:solidFill>
              </a:rPr>
              <a:t>a </a:t>
            </a:r>
            <a:r>
              <a:rPr lang="en-GB" b="1" dirty="0" err="1" smtClean="0">
                <a:solidFill>
                  <a:srgbClr val="FF0000"/>
                </a:solidFill>
              </a:rPr>
              <a:t>nariz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4940940" y="3100570"/>
            <a:ext cx="8995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FF0000"/>
                </a:solidFill>
              </a:rPr>
              <a:t>l</a:t>
            </a:r>
            <a:r>
              <a:rPr lang="en-GB" b="1" dirty="0" smtClean="0">
                <a:solidFill>
                  <a:srgbClr val="FF0000"/>
                </a:solidFill>
              </a:rPr>
              <a:t>a </a:t>
            </a:r>
            <a:r>
              <a:rPr lang="en-GB" b="1" dirty="0" err="1" smtClean="0">
                <a:solidFill>
                  <a:srgbClr val="FF0000"/>
                </a:solidFill>
              </a:rPr>
              <a:t>boca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09878" y="2273854"/>
            <a:ext cx="13649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FF0000"/>
                </a:solidFill>
              </a:rPr>
              <a:t>l</a:t>
            </a:r>
            <a:r>
              <a:rPr lang="en-GB" b="1" dirty="0">
                <a:solidFill>
                  <a:srgbClr val="FF0000"/>
                </a:solidFill>
              </a:rPr>
              <a:t>a</a:t>
            </a:r>
            <a:r>
              <a:rPr lang="en-GB" b="1" dirty="0" smtClean="0">
                <a:solidFill>
                  <a:srgbClr val="FF0000"/>
                </a:solidFill>
              </a:rPr>
              <a:t>s </a:t>
            </a:r>
            <a:r>
              <a:rPr lang="en-GB" b="1" dirty="0" err="1" smtClean="0">
                <a:solidFill>
                  <a:srgbClr val="FF0000"/>
                </a:solidFill>
              </a:rPr>
              <a:t>oregas</a:t>
            </a:r>
            <a:endParaRPr lang="en-GB" b="1" dirty="0">
              <a:solidFill>
                <a:srgbClr val="FF0000"/>
              </a:solidFill>
            </a:endParaRPr>
          </a:p>
        </p:txBody>
      </p:sp>
      <p:cxnSp>
        <p:nvCxnSpPr>
          <p:cNvPr id="32" name="Straight Arrow Connector 31"/>
          <p:cNvCxnSpPr/>
          <p:nvPr/>
        </p:nvCxnSpPr>
        <p:spPr>
          <a:xfrm flipV="1">
            <a:off x="3700463" y="6002767"/>
            <a:ext cx="645626" cy="414668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1500260" y="2469110"/>
            <a:ext cx="844907" cy="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25" idx="3"/>
          </p:cNvCxnSpPr>
          <p:nvPr/>
        </p:nvCxnSpPr>
        <p:spPr>
          <a:xfrm flipV="1">
            <a:off x="1582338" y="2990626"/>
            <a:ext cx="1134933" cy="62773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1412706" y="1886198"/>
            <a:ext cx="1454726" cy="572322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28" idx="1"/>
          </p:cNvCxnSpPr>
          <p:nvPr/>
        </p:nvCxnSpPr>
        <p:spPr>
          <a:xfrm flipH="1" flipV="1">
            <a:off x="3700463" y="4803106"/>
            <a:ext cx="1240477" cy="184666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flipH="1" flipV="1">
            <a:off x="3331022" y="2690758"/>
            <a:ext cx="1590226" cy="617451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 flipH="1">
            <a:off x="3171861" y="2482883"/>
            <a:ext cx="1769079" cy="32917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flipH="1">
            <a:off x="3700463" y="1584924"/>
            <a:ext cx="1289217" cy="103946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ounded Rectangle 23"/>
          <p:cNvSpPr/>
          <p:nvPr/>
        </p:nvSpPr>
        <p:spPr>
          <a:xfrm>
            <a:off x="102447" y="4667783"/>
            <a:ext cx="1479891" cy="1405152"/>
          </a:xfrm>
          <a:prstGeom prst="roundRect">
            <a:avLst/>
          </a:prstGeom>
          <a:solidFill>
            <a:srgbClr val="FFFF00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TextBox 25"/>
          <p:cNvSpPr txBox="1"/>
          <p:nvPr/>
        </p:nvSpPr>
        <p:spPr>
          <a:xfrm>
            <a:off x="231478" y="4710702"/>
            <a:ext cx="1320574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FF0000"/>
                </a:solidFill>
              </a:rPr>
              <a:t>Graphemes</a:t>
            </a:r>
          </a:p>
          <a:p>
            <a:pPr algn="ctr"/>
            <a:r>
              <a:rPr lang="en-GB" sz="2000" dirty="0">
                <a:solidFill>
                  <a:srgbClr val="FF0000"/>
                </a:solidFill>
              </a:rPr>
              <a:t>a</a:t>
            </a:r>
            <a:r>
              <a:rPr lang="en-GB" sz="2000" dirty="0" smtClean="0">
                <a:solidFill>
                  <a:srgbClr val="FF0000"/>
                </a:solidFill>
              </a:rPr>
              <a:t>, e, </a:t>
            </a:r>
            <a:r>
              <a:rPr lang="en-GB" sz="2000" dirty="0" err="1" smtClean="0">
                <a:solidFill>
                  <a:srgbClr val="FF0000"/>
                </a:solidFill>
              </a:rPr>
              <a:t>i</a:t>
            </a:r>
            <a:r>
              <a:rPr lang="en-GB" sz="2000" dirty="0" smtClean="0">
                <a:solidFill>
                  <a:srgbClr val="FF0000"/>
                </a:solidFill>
              </a:rPr>
              <a:t>, o, u, </a:t>
            </a:r>
            <a:r>
              <a:rPr lang="en-GB" sz="2000" dirty="0" err="1" smtClean="0">
                <a:solidFill>
                  <a:srgbClr val="FF0000"/>
                </a:solidFill>
              </a:rPr>
              <a:t>ll</a:t>
            </a:r>
            <a:r>
              <a:rPr lang="en-GB" sz="2000" dirty="0" smtClean="0">
                <a:solidFill>
                  <a:srgbClr val="FF0000"/>
                </a:solidFill>
              </a:rPr>
              <a:t>, j, z, cu, ci, </a:t>
            </a:r>
            <a:r>
              <a:rPr lang="en-GB" sz="2000" dirty="0" smtClean="0">
                <a:solidFill>
                  <a:srgbClr val="FF0000"/>
                </a:solidFill>
              </a:rPr>
              <a:t>ñ, ca, h.</a:t>
            </a:r>
            <a:endParaRPr lang="en-GB" sz="2000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058400" y="231494"/>
            <a:ext cx="1775736" cy="40511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30" name="Group 29"/>
          <p:cNvGrpSpPr/>
          <p:nvPr/>
        </p:nvGrpSpPr>
        <p:grpSpPr>
          <a:xfrm>
            <a:off x="242388" y="205709"/>
            <a:ext cx="11700744" cy="1078865"/>
            <a:chOff x="0" y="-38100"/>
            <a:chExt cx="10304961" cy="1078865"/>
          </a:xfrm>
        </p:grpSpPr>
        <p:grpSp>
          <p:nvGrpSpPr>
            <p:cNvPr id="33" name="Group 32"/>
            <p:cNvGrpSpPr/>
            <p:nvPr/>
          </p:nvGrpSpPr>
          <p:grpSpPr>
            <a:xfrm>
              <a:off x="0" y="7620"/>
              <a:ext cx="5421047" cy="990600"/>
              <a:chOff x="0" y="0"/>
              <a:chExt cx="6646366" cy="1841500"/>
            </a:xfrm>
          </p:grpSpPr>
          <p:grpSp>
            <p:nvGrpSpPr>
              <p:cNvPr id="40" name="Group 39"/>
              <p:cNvGrpSpPr>
                <a:grpSpLocks/>
              </p:cNvGrpSpPr>
              <p:nvPr/>
            </p:nvGrpSpPr>
            <p:grpSpPr bwMode="auto">
              <a:xfrm>
                <a:off x="13751" y="34378"/>
                <a:ext cx="1845310" cy="1353185"/>
                <a:chOff x="13751" y="34378"/>
                <a:chExt cx="18453" cy="21135"/>
              </a:xfrm>
            </p:grpSpPr>
            <p:sp>
              <p:nvSpPr>
                <p:cNvPr id="48" name="Rectangle 47" hidden="1"/>
                <p:cNvSpPr>
                  <a:spLocks noChangeArrowheads="1"/>
                </p:cNvSpPr>
                <p:nvPr/>
              </p:nvSpPr>
              <p:spPr bwMode="auto">
                <a:xfrm>
                  <a:off x="13751" y="34378"/>
                  <a:ext cx="18453" cy="2113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dk1">
                          <a:lumMod val="0"/>
                          <a:lumOff val="0"/>
                        </a:schemeClr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0" algn="in">
                      <a:solidFill>
                        <a:schemeClr val="dk1">
                          <a:lumMod val="0"/>
                          <a:lumOff val="0"/>
                        </a:schemeClr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/>
                    </a14:hiddenEffects>
                  </a:ext>
                </a:extLst>
              </p:spPr>
              <p:txBody>
                <a:bodyPr rot="0" vert="horz" wrap="square" lIns="36576" tIns="36576" rIns="36576" bIns="36576" anchor="t" anchorCtr="0" upright="1">
                  <a:noAutofit/>
                </a:bodyPr>
                <a:lstStyle/>
                <a:p>
                  <a:endParaRPr lang="en-GB"/>
                </a:p>
              </p:txBody>
            </p:sp>
            <p:sp>
              <p:nvSpPr>
                <p:cNvPr id="52" name="Rectangle 51"/>
                <p:cNvSpPr>
                  <a:spLocks noChangeArrowheads="1"/>
                </p:cNvSpPr>
                <p:nvPr/>
              </p:nvSpPr>
              <p:spPr bwMode="auto">
                <a:xfrm>
                  <a:off x="21109" y="43258"/>
                  <a:ext cx="11095" cy="12255"/>
                </a:xfrm>
                <a:prstGeom prst="rect">
                  <a:avLst/>
                </a:prstGeom>
                <a:solidFill>
                  <a:srgbClr val="00008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chemeClr val="dk1">
                          <a:lumMod val="0"/>
                          <a:lumOff val="0"/>
                        </a:schemeClr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CCCCCC"/>
                        </a:outerShdw>
                      </a:effectLst>
                    </a14:hiddenEffects>
                  </a:ext>
                </a:extLst>
              </p:spPr>
              <p:txBody>
                <a:bodyPr rot="0" vert="horz" wrap="square" lIns="36576" tIns="36576" rIns="36576" bIns="36576" anchor="t" anchorCtr="0" upright="1">
                  <a:noAutofit/>
                </a:bodyPr>
                <a:lstStyle/>
                <a:p>
                  <a:endParaRPr lang="en-GB"/>
                </a:p>
              </p:txBody>
            </p:sp>
            <p:sp>
              <p:nvSpPr>
                <p:cNvPr id="54" name="Rectangle 53"/>
                <p:cNvSpPr>
                  <a:spLocks noChangeArrowheads="1"/>
                </p:cNvSpPr>
                <p:nvPr/>
              </p:nvSpPr>
              <p:spPr bwMode="auto">
                <a:xfrm>
                  <a:off x="17522" y="34378"/>
                  <a:ext cx="8784" cy="9192"/>
                </a:xfrm>
                <a:prstGeom prst="rect">
                  <a:avLst/>
                </a:prstGeom>
                <a:solidFill>
                  <a:srgbClr val="0000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chemeClr val="dk1">
                          <a:lumMod val="0"/>
                          <a:lumOff val="0"/>
                        </a:schemeClr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CCCCCC"/>
                        </a:outerShdw>
                      </a:effectLst>
                    </a14:hiddenEffects>
                  </a:ext>
                </a:extLst>
              </p:spPr>
              <p:txBody>
                <a:bodyPr rot="0" vert="horz" wrap="square" lIns="36576" tIns="36576" rIns="36576" bIns="36576" anchor="t" anchorCtr="0" upright="1">
                  <a:noAutofit/>
                </a:bodyPr>
                <a:lstStyle/>
                <a:p>
                  <a:endParaRPr lang="en-GB"/>
                </a:p>
              </p:txBody>
            </p:sp>
            <p:sp>
              <p:nvSpPr>
                <p:cNvPr id="56" name="Rectangle 55"/>
                <p:cNvSpPr>
                  <a:spLocks noChangeArrowheads="1"/>
                </p:cNvSpPr>
                <p:nvPr/>
              </p:nvSpPr>
              <p:spPr bwMode="auto">
                <a:xfrm>
                  <a:off x="13751" y="42365"/>
                  <a:ext cx="7397" cy="8170"/>
                </a:xfrm>
                <a:prstGeom prst="rect">
                  <a:avLst/>
                </a:prstGeom>
                <a:solidFill>
                  <a:srgbClr val="6666B3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chemeClr val="dk1">
                          <a:lumMod val="0"/>
                          <a:lumOff val="0"/>
                        </a:schemeClr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CCCCCC"/>
                        </a:outerShdw>
                      </a:effectLst>
                    </a14:hiddenEffects>
                  </a:ext>
                </a:extLst>
              </p:spPr>
              <p:txBody>
                <a:bodyPr rot="0" vert="horz" wrap="square" lIns="36576" tIns="36576" rIns="36576" bIns="36576" anchor="t" anchorCtr="0" upright="1">
                  <a:noAutofit/>
                </a:bodyPr>
                <a:lstStyle/>
                <a:p>
                  <a:endParaRPr lang="en-GB"/>
                </a:p>
              </p:txBody>
            </p:sp>
          </p:grpSp>
          <p:cxnSp>
            <p:nvCxnSpPr>
              <p:cNvPr id="41" name="Straight Connector 40"/>
              <p:cNvCxnSpPr>
                <a:cxnSpLocks noChangeShapeType="1"/>
              </p:cNvCxnSpPr>
              <p:nvPr/>
            </p:nvCxnSpPr>
            <p:spPr bwMode="auto">
              <a:xfrm>
                <a:off x="1398905" y="0"/>
                <a:ext cx="30480" cy="1841500"/>
              </a:xfrm>
              <a:prstGeom prst="line">
                <a:avLst/>
              </a:prstGeom>
              <a:noFill/>
              <a:ln w="76200">
                <a:solidFill>
                  <a:schemeClr val="dk1">
                    <a:lumMod val="0"/>
                    <a:lumOff val="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2" name="Straight Connector 41"/>
              <p:cNvCxnSpPr>
                <a:cxnSpLocks noChangeShapeType="1"/>
              </p:cNvCxnSpPr>
              <p:nvPr/>
            </p:nvCxnSpPr>
            <p:spPr bwMode="auto">
              <a:xfrm>
                <a:off x="0" y="1339850"/>
                <a:ext cx="6645275" cy="0"/>
              </a:xfrm>
              <a:prstGeom prst="line">
                <a:avLst/>
              </a:prstGeom>
              <a:noFill/>
              <a:ln w="25400">
                <a:solidFill>
                  <a:schemeClr val="dk1">
                    <a:lumMod val="0"/>
                    <a:lumOff val="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</p:cxnSp>
          <p:sp>
            <p:nvSpPr>
              <p:cNvPr id="45" name="Text Box 20"/>
              <p:cNvSpPr txBox="1">
                <a:spLocks noChangeArrowheads="1"/>
              </p:cNvSpPr>
              <p:nvPr/>
            </p:nvSpPr>
            <p:spPr bwMode="auto">
              <a:xfrm>
                <a:off x="2834461" y="1341010"/>
                <a:ext cx="3811905" cy="47869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dk1">
                        <a:lumMod val="0"/>
                        <a:lumOff val="0"/>
                      </a:schemeClr>
                    </a:solidFill>
                  </a14:hiddenFill>
                </a:ext>
                <a:ext uri="{91240B29-F687-4F45-9708-019B960494DF}">
                  <a14:hiddenLine xmlns:a14="http://schemas.microsoft.com/office/drawing/2010/main" w="0" algn="in">
                    <a:solidFill>
                      <a:schemeClr val="dk1">
                        <a:lumMod val="0"/>
                        <a:lumOff val="0"/>
                      </a:schemeClr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rot="0" vert="horz" wrap="square" lIns="36195" tIns="36195" rIns="36195" bIns="36195" anchor="t" anchorCtr="0" upright="1">
                <a:noAutofit/>
              </a:bodyPr>
              <a:lstStyle/>
              <a:p>
                <a:pPr algn="ctr">
                  <a:lnSpc>
                    <a:spcPct val="118000"/>
                  </a:lnSpc>
                  <a:spcAft>
                    <a:spcPts val="600"/>
                  </a:spcAft>
                </a:pPr>
                <a:r>
                  <a:rPr lang="en-US" sz="1000" b="1" kern="1400">
                    <a:solidFill>
                      <a:srgbClr val="000000"/>
                    </a:solidFill>
                    <a:effectLst/>
                    <a:latin typeface="Californian FB" panose="0207040306080B030204" pitchFamily="18" charset="0"/>
                    <a:ea typeface="Times New Roman" panose="02020603050405020304" pitchFamily="18" charset="0"/>
                  </a:rPr>
                  <a:t>Working together to be the best that we can be</a:t>
                </a:r>
                <a:endParaRPr lang="en-GB" sz="1000" kern="14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endParaRPr>
              </a:p>
            </p:txBody>
          </p:sp>
          <p:pic>
            <p:nvPicPr>
              <p:cNvPr id="46" name="Picture 45"/>
              <p:cNvPicPr>
                <a:picLocks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172357" y="868045"/>
                <a:ext cx="795655" cy="918845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</p:pic>
        </p:grpSp>
        <p:sp>
          <p:nvSpPr>
            <p:cNvPr id="35" name="Text Box 45"/>
            <p:cNvSpPr txBox="1">
              <a:spLocks noChangeArrowheads="1"/>
            </p:cNvSpPr>
            <p:nvPr/>
          </p:nvSpPr>
          <p:spPr bwMode="auto">
            <a:xfrm>
              <a:off x="2472690" y="-38100"/>
              <a:ext cx="4929324" cy="601980"/>
            </a:xfrm>
            <a:prstGeom prst="rect">
              <a:avLst/>
            </a:prstGeom>
            <a:solidFill>
              <a:srgbClr val="FF0000"/>
            </a:solidFill>
            <a:ln w="31750">
              <a:solidFill>
                <a:schemeClr val="dk1">
                  <a:lumMod val="0"/>
                  <a:lumOff val="0"/>
                </a:schemeClr>
              </a:solidFill>
              <a:miter lim="800000"/>
              <a:headEnd/>
              <a:tailEnd/>
            </a:ln>
            <a:effectLst/>
          </p:spPr>
          <p:txBody>
            <a:bodyPr rot="0" vert="horz" wrap="square" lIns="36576" tIns="36576" rIns="36576" bIns="36576" anchor="ctr" anchorCtr="0" upright="1">
              <a:noAutofit/>
            </a:bodyPr>
            <a:lstStyle/>
            <a:p>
              <a:pPr algn="ctr">
                <a:lnSpc>
                  <a:spcPct val="118000"/>
                </a:lnSpc>
                <a:spcAft>
                  <a:spcPts val="0"/>
                </a:spcAft>
              </a:pPr>
              <a:r>
                <a:rPr lang="en-GB" b="1" kern="1400" dirty="0" smtClean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Spanish - Unit 3 Body Parts &amp; Easter</a:t>
              </a:r>
              <a:endParaRPr lang="en-GB" sz="1100" kern="1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endParaRPr>
            </a:p>
          </p:txBody>
        </p:sp>
        <p:sp>
          <p:nvSpPr>
            <p:cNvPr id="37" name="Text Box 46"/>
            <p:cNvSpPr txBox="1">
              <a:spLocks noChangeArrowheads="1"/>
            </p:cNvSpPr>
            <p:nvPr/>
          </p:nvSpPr>
          <p:spPr bwMode="auto">
            <a:xfrm>
              <a:off x="8606790" y="0"/>
              <a:ext cx="1698171" cy="47688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31750">
              <a:solidFill>
                <a:schemeClr val="dk1">
                  <a:lumMod val="0"/>
                  <a:lumOff val="0"/>
                </a:schemeClr>
              </a:solidFill>
              <a:miter lim="800000"/>
              <a:headEnd/>
              <a:tailEnd/>
            </a:ln>
            <a:effectLst/>
          </p:spPr>
          <p:txBody>
            <a:bodyPr rot="0" vert="horz" wrap="square" lIns="36576" tIns="36576" rIns="36576" bIns="36576" anchor="ctr" anchorCtr="0" upright="1">
              <a:noAutofit/>
            </a:bodyPr>
            <a:lstStyle/>
            <a:p>
              <a:pPr algn="ctr">
                <a:lnSpc>
                  <a:spcPct val="118000"/>
                </a:lnSpc>
                <a:spcAft>
                  <a:spcPts val="600"/>
                </a:spcAft>
              </a:pPr>
              <a:r>
                <a:rPr lang="en-GB" sz="2200" kern="14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Spring </a:t>
              </a:r>
              <a:r>
                <a:rPr lang="en-GB" sz="2200" kern="1400" dirty="0" smtClean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1</a:t>
              </a:r>
              <a:endParaRPr lang="en-GB" sz="1000" kern="1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endParaRPr>
            </a:p>
          </p:txBody>
        </p:sp>
        <p:sp>
          <p:nvSpPr>
            <p:cNvPr id="38" name="Text Box 47"/>
            <p:cNvSpPr txBox="1">
              <a:spLocks noChangeArrowheads="1"/>
            </p:cNvSpPr>
            <p:nvPr/>
          </p:nvSpPr>
          <p:spPr bwMode="auto">
            <a:xfrm>
              <a:off x="7471410" y="0"/>
              <a:ext cx="1069975" cy="476885"/>
            </a:xfrm>
            <a:prstGeom prst="rect">
              <a:avLst/>
            </a:prstGeom>
            <a:solidFill>
              <a:srgbClr val="00B0F0"/>
            </a:solidFill>
            <a:ln w="31750">
              <a:solidFill>
                <a:schemeClr val="dk1">
                  <a:lumMod val="0"/>
                  <a:lumOff val="0"/>
                </a:schemeClr>
              </a:solidFill>
              <a:miter lim="800000"/>
              <a:headEnd/>
              <a:tailEnd/>
            </a:ln>
            <a:effectLst/>
          </p:spPr>
          <p:txBody>
            <a:bodyPr rot="0" vert="horz" wrap="square" lIns="36576" tIns="36576" rIns="36576" bIns="36576" anchor="ctr" anchorCtr="0" upright="1">
              <a:noAutofit/>
            </a:bodyPr>
            <a:lstStyle/>
            <a:p>
              <a:pPr algn="ctr">
                <a:lnSpc>
                  <a:spcPct val="118000"/>
                </a:lnSpc>
                <a:spcAft>
                  <a:spcPts val="600"/>
                </a:spcAft>
              </a:pPr>
              <a:r>
                <a:rPr lang="en-GB" sz="2200" kern="14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Year 3</a:t>
              </a:r>
              <a:endParaRPr lang="en-GB" sz="1000" kern="14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endParaRPr>
            </a:p>
          </p:txBody>
        </p:sp>
        <p:sp>
          <p:nvSpPr>
            <p:cNvPr id="39" name="Text Box 48"/>
            <p:cNvSpPr txBox="1">
              <a:spLocks noChangeArrowheads="1"/>
            </p:cNvSpPr>
            <p:nvPr/>
          </p:nvSpPr>
          <p:spPr bwMode="auto">
            <a:xfrm>
              <a:off x="7440930" y="563880"/>
              <a:ext cx="2851876" cy="476885"/>
            </a:xfrm>
            <a:prstGeom prst="rect">
              <a:avLst/>
            </a:prstGeom>
            <a:solidFill>
              <a:schemeClr val="accent4"/>
            </a:solidFill>
            <a:ln w="31750">
              <a:solidFill>
                <a:schemeClr val="dk1">
                  <a:lumMod val="0"/>
                  <a:lumOff val="0"/>
                </a:schemeClr>
              </a:solidFill>
              <a:miter lim="800000"/>
              <a:headEnd/>
              <a:tailEnd/>
            </a:ln>
            <a:effectLst/>
          </p:spPr>
          <p:txBody>
            <a:bodyPr rot="0" vert="horz" wrap="square" lIns="36576" tIns="36576" rIns="36576" bIns="36576" anchor="ctr" anchorCtr="0" upright="1">
              <a:noAutofit/>
            </a:bodyPr>
            <a:lstStyle/>
            <a:p>
              <a:pPr algn="ctr">
                <a:lnSpc>
                  <a:spcPct val="118000"/>
                </a:lnSpc>
                <a:spcAft>
                  <a:spcPts val="600"/>
                </a:spcAft>
              </a:pPr>
              <a:r>
                <a:rPr lang="en-GB" sz="1600" b="1" kern="14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Golden Thread: </a:t>
              </a:r>
              <a:r>
                <a:rPr lang="en-GB" b="1" kern="1400" dirty="0" smtClean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Belonging</a:t>
              </a:r>
              <a:endParaRPr lang="en-GB" sz="1050" kern="1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endParaRPr>
            </a:p>
          </p:txBody>
        </p:sp>
      </p:grp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9674452"/>
              </p:ext>
            </p:extLst>
          </p:nvPr>
        </p:nvGraphicFramePr>
        <p:xfrm>
          <a:off x="6268952" y="2756071"/>
          <a:ext cx="5674180" cy="38234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37090">
                  <a:extLst>
                    <a:ext uri="{9D8B030D-6E8A-4147-A177-3AD203B41FA5}">
                      <a16:colId xmlns:a16="http://schemas.microsoft.com/office/drawing/2014/main" val="3771691921"/>
                    </a:ext>
                  </a:extLst>
                </a:gridCol>
                <a:gridCol w="2837090">
                  <a:extLst>
                    <a:ext uri="{9D8B030D-6E8A-4147-A177-3AD203B41FA5}">
                      <a16:colId xmlns:a16="http://schemas.microsoft.com/office/drawing/2014/main" val="2103793372"/>
                    </a:ext>
                  </a:extLst>
                </a:gridCol>
              </a:tblGrid>
              <a:tr h="559525">
                <a:tc gridSpan="2">
                  <a:txBody>
                    <a:bodyPr/>
                    <a:lstStyle/>
                    <a:p>
                      <a:pPr algn="ctr"/>
                      <a:r>
                        <a:rPr lang="en-GB" sz="2800" dirty="0" smtClean="0">
                          <a:solidFill>
                            <a:srgbClr val="FFC000"/>
                          </a:solidFill>
                          <a:latin typeface="Comic Sans MS" panose="030F0702030302020204" pitchFamily="66" charset="0"/>
                        </a:rPr>
                        <a:t>The Gender</a:t>
                      </a:r>
                      <a:r>
                        <a:rPr lang="en-GB" sz="2800" baseline="0" dirty="0" smtClean="0">
                          <a:solidFill>
                            <a:srgbClr val="FFC000"/>
                          </a:solidFill>
                          <a:latin typeface="Comic Sans MS" panose="030F0702030302020204" pitchFamily="66" charset="0"/>
                        </a:rPr>
                        <a:t> of Spanish Nouns</a:t>
                      </a:r>
                      <a:endParaRPr lang="en-GB" sz="2800" dirty="0">
                        <a:solidFill>
                          <a:srgbClr val="FFC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4253522"/>
                  </a:ext>
                </a:extLst>
              </a:tr>
              <a:tr h="1876057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accent5"/>
                          </a:solidFill>
                        </a:rPr>
                        <a:t>Masculine (Boy</a:t>
                      </a:r>
                      <a:r>
                        <a:rPr lang="en-GB" baseline="0" dirty="0" smtClean="0">
                          <a:solidFill>
                            <a:schemeClr val="accent5"/>
                          </a:solidFill>
                        </a:rPr>
                        <a:t> words)</a:t>
                      </a:r>
                    </a:p>
                    <a:p>
                      <a:pPr algn="ctr"/>
                      <a:endParaRPr lang="en-GB" baseline="0" dirty="0" smtClean="0">
                        <a:solidFill>
                          <a:schemeClr val="accent5"/>
                        </a:solidFill>
                      </a:endParaRPr>
                    </a:p>
                    <a:p>
                      <a:pPr algn="ctr"/>
                      <a:endParaRPr lang="en-GB" baseline="0" dirty="0" smtClean="0">
                        <a:solidFill>
                          <a:schemeClr val="accent5"/>
                        </a:solidFill>
                      </a:endParaRPr>
                    </a:p>
                    <a:p>
                      <a:pPr algn="ctr"/>
                      <a:endParaRPr lang="en-GB" baseline="0" dirty="0" smtClean="0">
                        <a:solidFill>
                          <a:schemeClr val="accent5"/>
                        </a:solidFill>
                      </a:endParaRPr>
                    </a:p>
                    <a:p>
                      <a:pPr algn="ctr"/>
                      <a:endParaRPr lang="en-GB" baseline="0" dirty="0" smtClean="0">
                        <a:solidFill>
                          <a:schemeClr val="accent5"/>
                        </a:solidFill>
                      </a:endParaRPr>
                    </a:p>
                    <a:p>
                      <a:pPr algn="ctr"/>
                      <a:endParaRPr lang="en-GB" dirty="0">
                        <a:solidFill>
                          <a:schemeClr val="accent5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rgbClr val="00B050"/>
                          </a:solidFill>
                        </a:rPr>
                        <a:t>Feminine (Girl words)</a:t>
                      </a:r>
                      <a:endParaRPr lang="en-GB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7539632"/>
                  </a:ext>
                </a:extLst>
              </a:tr>
              <a:tr h="400444">
                <a:tc>
                  <a:txBody>
                    <a:bodyPr/>
                    <a:lstStyle/>
                    <a:p>
                      <a:r>
                        <a:rPr lang="en-GB" dirty="0" smtClean="0"/>
                        <a:t>Words ending in – </a:t>
                      </a:r>
                      <a:r>
                        <a:rPr lang="en-GB" b="1" dirty="0" smtClean="0"/>
                        <a:t>o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Words ending in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dirty="0" smtClean="0"/>
                        <a:t>– </a:t>
                      </a:r>
                      <a:r>
                        <a:rPr lang="en-GB" b="1" dirty="0" smtClean="0"/>
                        <a:t>a</a:t>
                      </a:r>
                      <a:endParaRPr lang="en-GB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7203837"/>
                  </a:ext>
                </a:extLst>
              </a:tr>
              <a:tr h="987398">
                <a:tc>
                  <a:txBody>
                    <a:bodyPr/>
                    <a:lstStyle/>
                    <a:p>
                      <a:r>
                        <a:rPr lang="en-GB" dirty="0" smtClean="0"/>
                        <a:t>The = El</a:t>
                      </a:r>
                      <a:r>
                        <a:rPr lang="en-GB" baseline="0" dirty="0" smtClean="0"/>
                        <a:t> (s)</a:t>
                      </a:r>
                    </a:p>
                    <a:p>
                      <a:r>
                        <a:rPr lang="en-GB" baseline="0" dirty="0" smtClean="0"/>
                        <a:t>The = Los (</a:t>
                      </a:r>
                      <a:r>
                        <a:rPr lang="en-GB" baseline="0" dirty="0" err="1" smtClean="0"/>
                        <a:t>pl</a:t>
                      </a:r>
                      <a:r>
                        <a:rPr lang="en-GB" baseline="0" dirty="0" smtClean="0"/>
                        <a:t>)</a:t>
                      </a:r>
                    </a:p>
                    <a:p>
                      <a:r>
                        <a:rPr lang="en-GB" baseline="0" dirty="0" smtClean="0"/>
                        <a:t>A = Un (s)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The = La (s)</a:t>
                      </a:r>
                    </a:p>
                    <a:p>
                      <a:r>
                        <a:rPr lang="en-GB" dirty="0" smtClean="0"/>
                        <a:t>The = Las (</a:t>
                      </a:r>
                      <a:r>
                        <a:rPr lang="en-GB" dirty="0" err="1" smtClean="0"/>
                        <a:t>pl</a:t>
                      </a:r>
                      <a:r>
                        <a:rPr lang="en-GB" dirty="0" smtClean="0"/>
                        <a:t>)</a:t>
                      </a:r>
                    </a:p>
                    <a:p>
                      <a:r>
                        <a:rPr lang="en-GB" dirty="0" smtClean="0"/>
                        <a:t>A = </a:t>
                      </a:r>
                      <a:r>
                        <a:rPr lang="en-GB" dirty="0" err="1" smtClean="0"/>
                        <a:t>Una</a:t>
                      </a:r>
                      <a:r>
                        <a:rPr lang="en-GB" dirty="0" smtClean="0"/>
                        <a:t> (s)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861041"/>
                  </a:ext>
                </a:extLst>
              </a:tr>
            </a:tbl>
          </a:graphicData>
        </a:graphic>
      </p:graphicFrame>
      <p:pic>
        <p:nvPicPr>
          <p:cNvPr id="5" name="Picture 4"/>
          <p:cNvPicPr/>
          <p:nvPr/>
        </p:nvPicPr>
        <p:blipFill>
          <a:blip r:embed="rId5"/>
          <a:stretch>
            <a:fillRect/>
          </a:stretch>
        </p:blipFill>
        <p:spPr>
          <a:xfrm>
            <a:off x="6498523" y="3713297"/>
            <a:ext cx="895350" cy="1273810"/>
          </a:xfrm>
          <a:prstGeom prst="rect">
            <a:avLst/>
          </a:prstGeom>
        </p:spPr>
      </p:pic>
      <p:pic>
        <p:nvPicPr>
          <p:cNvPr id="8" name="Picture 7"/>
          <p:cNvPicPr/>
          <p:nvPr/>
        </p:nvPicPr>
        <p:blipFill>
          <a:blip r:embed="rId6"/>
          <a:stretch>
            <a:fillRect/>
          </a:stretch>
        </p:blipFill>
        <p:spPr>
          <a:xfrm>
            <a:off x="10946268" y="3738519"/>
            <a:ext cx="754611" cy="1248588"/>
          </a:xfrm>
          <a:prstGeom prst="rect">
            <a:avLst/>
          </a:prstGeom>
        </p:spPr>
      </p:pic>
      <p:sp>
        <p:nvSpPr>
          <p:cNvPr id="15" name="Rounded Rectangular Callout 14"/>
          <p:cNvSpPr/>
          <p:nvPr/>
        </p:nvSpPr>
        <p:spPr>
          <a:xfrm>
            <a:off x="9117468" y="1401354"/>
            <a:ext cx="1832378" cy="1214527"/>
          </a:xfrm>
          <a:prstGeom prst="wedgeRoundRectCallout">
            <a:avLst>
              <a:gd name="adj1" fmla="val -124321"/>
              <a:gd name="adj2" fmla="val -43917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9250225" y="1446330"/>
            <a:ext cx="161634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latin typeface="Comic Sans MS" panose="030F0702030302020204" pitchFamily="66" charset="0"/>
              </a:rPr>
              <a:t>Did you know that Spanish nouns can be sorted in to </a:t>
            </a:r>
            <a:r>
              <a:rPr lang="en-GB" sz="1400" b="1" dirty="0" smtClean="0">
                <a:latin typeface="Comic Sans MS" panose="030F0702030302020204" pitchFamily="66" charset="0"/>
              </a:rPr>
              <a:t>girl</a:t>
            </a:r>
            <a:r>
              <a:rPr lang="en-GB" sz="1400" dirty="0" smtClean="0">
                <a:latin typeface="Comic Sans MS" panose="030F0702030302020204" pitchFamily="66" charset="0"/>
              </a:rPr>
              <a:t> and </a:t>
            </a:r>
            <a:r>
              <a:rPr lang="en-GB" sz="1400" b="1" dirty="0" smtClean="0">
                <a:latin typeface="Comic Sans MS" panose="030F0702030302020204" pitchFamily="66" charset="0"/>
              </a:rPr>
              <a:t>boy</a:t>
            </a:r>
            <a:r>
              <a:rPr lang="en-GB" sz="1400" dirty="0" smtClean="0">
                <a:latin typeface="Comic Sans MS" panose="030F0702030302020204" pitchFamily="66" charset="0"/>
              </a:rPr>
              <a:t> words!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18" name="Rounded Rectangular Callout 17"/>
          <p:cNvSpPr/>
          <p:nvPr/>
        </p:nvSpPr>
        <p:spPr>
          <a:xfrm>
            <a:off x="7633926" y="3738519"/>
            <a:ext cx="1257411" cy="378830"/>
          </a:xfrm>
          <a:prstGeom prst="wedgeRoundRectCallout">
            <a:avLst>
              <a:gd name="adj1" fmla="val -110777"/>
              <a:gd name="adj2" fmla="val 145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/>
          <p:cNvSpPr txBox="1"/>
          <p:nvPr/>
        </p:nvSpPr>
        <p:spPr>
          <a:xfrm>
            <a:off x="7741407" y="3738519"/>
            <a:ext cx="10001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Los </a:t>
            </a:r>
            <a:r>
              <a:rPr lang="en-GB" dirty="0" err="1" smtClean="0"/>
              <a:t>oj</a:t>
            </a:r>
            <a:r>
              <a:rPr lang="en-GB" b="1" dirty="0" err="1" smtClean="0"/>
              <a:t>o</a:t>
            </a:r>
            <a:r>
              <a:rPr lang="en-GB" dirty="0" err="1" smtClean="0"/>
              <a:t>s</a:t>
            </a:r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57" name="Rounded Rectangular Callout 56"/>
          <p:cNvSpPr/>
          <p:nvPr/>
        </p:nvSpPr>
        <p:spPr>
          <a:xfrm>
            <a:off x="9484462" y="4375478"/>
            <a:ext cx="1257411" cy="378830"/>
          </a:xfrm>
          <a:prstGeom prst="wedgeRoundRectCallout">
            <a:avLst>
              <a:gd name="adj1" fmla="val 82507"/>
              <a:gd name="adj2" fmla="val -11287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TextBox 57"/>
          <p:cNvSpPr txBox="1"/>
          <p:nvPr/>
        </p:nvSpPr>
        <p:spPr>
          <a:xfrm>
            <a:off x="9514863" y="4375478"/>
            <a:ext cx="1189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La </a:t>
            </a:r>
            <a:r>
              <a:rPr lang="en-GB" dirty="0" err="1" smtClean="0"/>
              <a:t>cabez</a:t>
            </a:r>
            <a:r>
              <a:rPr lang="en-GB" b="1" dirty="0" err="1" smtClean="0"/>
              <a:t>a</a:t>
            </a:r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59" name="TextBox 58"/>
          <p:cNvSpPr txBox="1"/>
          <p:nvPr/>
        </p:nvSpPr>
        <p:spPr>
          <a:xfrm>
            <a:off x="10955572" y="4915326"/>
            <a:ext cx="14906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Maria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4640134" y="5838435"/>
            <a:ext cx="14906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Juan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6510309" y="4905633"/>
            <a:ext cx="14906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Manuel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7255616" y="2413661"/>
            <a:ext cx="14906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Isabella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46455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24B0E5604662A43957903AF5F0A2B80" ma:contentTypeVersion="11" ma:contentTypeDescription="Create a new document." ma:contentTypeScope="" ma:versionID="788a6b844075905467e7619c57f941d9">
  <xsd:schema xmlns:xsd="http://www.w3.org/2001/XMLSchema" xmlns:xs="http://www.w3.org/2001/XMLSchema" xmlns:p="http://schemas.microsoft.com/office/2006/metadata/properties" xmlns:ns2="7b5a48a6-af87-47dd-9990-9efbd9b1aef3" xmlns:ns3="601fb295-2c27-4d06-84b1-2fa11dcc629e" targetNamespace="http://schemas.microsoft.com/office/2006/metadata/properties" ma:root="true" ma:fieldsID="c4bdb28211dcf8b765ff136456b9ed0c" ns2:_="" ns3:_="">
    <xsd:import namespace="7b5a48a6-af87-47dd-9990-9efbd9b1aef3"/>
    <xsd:import namespace="601fb295-2c27-4d06-84b1-2fa11dcc629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5a48a6-af87-47dd-9990-9efbd9b1aef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2fd37954-b3e6-4f94-a8c9-debff0b4833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01fb295-2c27-4d06-84b1-2fa11dcc629e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00059b43-1457-45f3-b1fd-7154ff640b15}" ma:internalName="TaxCatchAll" ma:showField="CatchAllData" ma:web="601fb295-2c27-4d06-84b1-2fa11dcc629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b5a48a6-af87-47dd-9990-9efbd9b1aef3">
      <Terms xmlns="http://schemas.microsoft.com/office/infopath/2007/PartnerControls"/>
    </lcf76f155ced4ddcb4097134ff3c332f>
    <TaxCatchAll xmlns="601fb295-2c27-4d06-84b1-2fa11dcc629e" xsi:nil="true"/>
  </documentManagement>
</p:properties>
</file>

<file path=customXml/itemProps1.xml><?xml version="1.0" encoding="utf-8"?>
<ds:datastoreItem xmlns:ds="http://schemas.openxmlformats.org/officeDocument/2006/customXml" ds:itemID="{96A04673-472C-484C-9F00-696997556DDF}"/>
</file>

<file path=customXml/itemProps2.xml><?xml version="1.0" encoding="utf-8"?>
<ds:datastoreItem xmlns:ds="http://schemas.openxmlformats.org/officeDocument/2006/customXml" ds:itemID="{38B24AEA-7E99-4D35-9F13-33FE054392AC}"/>
</file>

<file path=customXml/itemProps3.xml><?xml version="1.0" encoding="utf-8"?>
<ds:datastoreItem xmlns:ds="http://schemas.openxmlformats.org/officeDocument/2006/customXml" ds:itemID="{55403B20-2C02-41AD-9273-D7D315087FD2}"/>
</file>

<file path=docProps/app.xml><?xml version="1.0" encoding="utf-8"?>
<Properties xmlns="http://schemas.openxmlformats.org/officeDocument/2006/extended-properties" xmlns:vt="http://schemas.openxmlformats.org/officeDocument/2006/docPropsVTypes">
  <TotalTime>205</TotalTime>
  <Words>156</Words>
  <Application>Microsoft Office PowerPoint</Application>
  <PresentationFormat>Widescreen</PresentationFormat>
  <Paragraphs>36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Californian FB</vt:lpstr>
      <vt:lpstr>Comic Sans MS</vt:lpstr>
      <vt:lpstr>Times New Roman</vt:lpstr>
      <vt:lpstr>Office Theme</vt:lpstr>
      <vt:lpstr>PowerPoint Presentation</vt:lpstr>
    </vt:vector>
  </TitlesOfParts>
  <Company>RM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S. Banfield</dc:creator>
  <cp:lastModifiedBy>Mr S. Banfield</cp:lastModifiedBy>
  <cp:revision>27</cp:revision>
  <cp:lastPrinted>2022-12-16T14:04:59Z</cp:lastPrinted>
  <dcterms:created xsi:type="dcterms:W3CDTF">2022-06-06T12:08:19Z</dcterms:created>
  <dcterms:modified xsi:type="dcterms:W3CDTF">2022-12-16T14:12:18Z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0x010100224B0E5604662A43957903AF5F0A2B80</vt:lpwstr>
  </property>
</Properties>
</file>