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34213" cy="10164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27/02/2024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2375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27/02/2024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182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27/02/2024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603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27/02/2024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6582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27/02/2024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5165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27/02/2024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9354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27/02/2024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8926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27/02/2024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425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27/02/2024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3929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27/02/2024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2462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27/02/2024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7003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F3001-B527-4FE5-904F-D25D1A4DE4D2}" type="datetimeFigureOut">
              <a:rPr lang="en-GB" smtClean="0"/>
              <a:t>27/02/2024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41F72-5668-4FC5-B6BA-63477656874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0374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58400" y="231494"/>
            <a:ext cx="1775736" cy="4051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30" name="Group 29"/>
          <p:cNvGrpSpPr/>
          <p:nvPr/>
        </p:nvGrpSpPr>
        <p:grpSpPr>
          <a:xfrm>
            <a:off x="242388" y="205709"/>
            <a:ext cx="11700744" cy="1078865"/>
            <a:chOff x="0" y="-38100"/>
            <a:chExt cx="10304961" cy="1078865"/>
          </a:xfrm>
        </p:grpSpPr>
        <p:grpSp>
          <p:nvGrpSpPr>
            <p:cNvPr id="33" name="Group 32"/>
            <p:cNvGrpSpPr/>
            <p:nvPr/>
          </p:nvGrpSpPr>
          <p:grpSpPr>
            <a:xfrm>
              <a:off x="0" y="7620"/>
              <a:ext cx="5421047" cy="990600"/>
              <a:chOff x="0" y="0"/>
              <a:chExt cx="6646366" cy="1841500"/>
            </a:xfrm>
          </p:grpSpPr>
          <p:grpSp>
            <p:nvGrpSpPr>
              <p:cNvPr id="40" name="Group 39"/>
              <p:cNvGrpSpPr>
                <a:grpSpLocks/>
              </p:cNvGrpSpPr>
              <p:nvPr/>
            </p:nvGrpSpPr>
            <p:grpSpPr bwMode="auto">
              <a:xfrm>
                <a:off x="13751" y="34378"/>
                <a:ext cx="1845310" cy="1353185"/>
                <a:chOff x="13751" y="34378"/>
                <a:chExt cx="18453" cy="21135"/>
              </a:xfrm>
            </p:grpSpPr>
            <p:sp>
              <p:nvSpPr>
                <p:cNvPr id="48" name="Rectangle 47" hidden="1"/>
                <p:cNvSpPr>
                  <a:spLocks noChangeArrowheads="1"/>
                </p:cNvSpPr>
                <p:nvPr/>
              </p:nvSpPr>
              <p:spPr bwMode="auto">
                <a:xfrm>
                  <a:off x="13751" y="34378"/>
                  <a:ext cx="18453" cy="2113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dk1">
                          <a:lumMod val="0"/>
                          <a:lumOff val="0"/>
                        </a:schemeClr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 dirty="0"/>
                </a:p>
              </p:txBody>
            </p:sp>
            <p:sp>
              <p:nvSpPr>
                <p:cNvPr id="52" name="Rectangle 51"/>
                <p:cNvSpPr>
                  <a:spLocks noChangeArrowheads="1"/>
                </p:cNvSpPr>
                <p:nvPr/>
              </p:nvSpPr>
              <p:spPr bwMode="auto">
                <a:xfrm>
                  <a:off x="21109" y="43258"/>
                  <a:ext cx="11095" cy="12255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 dirty="0"/>
                </a:p>
              </p:txBody>
            </p:sp>
            <p:sp>
              <p:nvSpPr>
                <p:cNvPr id="54" name="Rectangle 53"/>
                <p:cNvSpPr>
                  <a:spLocks noChangeArrowheads="1"/>
                </p:cNvSpPr>
                <p:nvPr/>
              </p:nvSpPr>
              <p:spPr bwMode="auto">
                <a:xfrm>
                  <a:off x="17522" y="34378"/>
                  <a:ext cx="8784" cy="9192"/>
                </a:xfrm>
                <a:prstGeom prst="rect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 dirty="0"/>
                </a:p>
              </p:txBody>
            </p:sp>
            <p:sp>
              <p:nvSpPr>
                <p:cNvPr id="56" name="Rectangle 55"/>
                <p:cNvSpPr>
                  <a:spLocks noChangeArrowheads="1"/>
                </p:cNvSpPr>
                <p:nvPr/>
              </p:nvSpPr>
              <p:spPr bwMode="auto">
                <a:xfrm>
                  <a:off x="13751" y="42365"/>
                  <a:ext cx="7397" cy="8170"/>
                </a:xfrm>
                <a:prstGeom prst="rect">
                  <a:avLst/>
                </a:prstGeom>
                <a:solidFill>
                  <a:srgbClr val="6666B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 dirty="0"/>
                </a:p>
              </p:txBody>
            </p:sp>
          </p:grpSp>
          <p:cxnSp>
            <p:nvCxnSpPr>
              <p:cNvPr id="41" name="Straight Connector 40"/>
              <p:cNvCxnSpPr>
                <a:cxnSpLocks noChangeShapeType="1"/>
              </p:cNvCxnSpPr>
              <p:nvPr/>
            </p:nvCxnSpPr>
            <p:spPr bwMode="auto">
              <a:xfrm>
                <a:off x="1398905" y="0"/>
                <a:ext cx="30480" cy="1841500"/>
              </a:xfrm>
              <a:prstGeom prst="line">
                <a:avLst/>
              </a:prstGeom>
              <a:noFill/>
              <a:ln w="76200">
                <a:solidFill>
                  <a:schemeClr val="dk1">
                    <a:lumMod val="0"/>
                    <a:lumOff val="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2" name="Straight Connector 41"/>
              <p:cNvCxnSpPr>
                <a:cxnSpLocks noChangeShapeType="1"/>
              </p:cNvCxnSpPr>
              <p:nvPr/>
            </p:nvCxnSpPr>
            <p:spPr bwMode="auto">
              <a:xfrm>
                <a:off x="0" y="1339850"/>
                <a:ext cx="6645275" cy="0"/>
              </a:xfrm>
              <a:prstGeom prst="line">
                <a:avLst/>
              </a:prstGeom>
              <a:noFill/>
              <a:ln w="25400">
                <a:solidFill>
                  <a:schemeClr val="dk1">
                    <a:lumMod val="0"/>
                    <a:lumOff val="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cxnSp>
          <p:sp>
            <p:nvSpPr>
              <p:cNvPr id="45" name="Text Box 20"/>
              <p:cNvSpPr txBox="1">
                <a:spLocks noChangeArrowheads="1"/>
              </p:cNvSpPr>
              <p:nvPr/>
            </p:nvSpPr>
            <p:spPr bwMode="auto">
              <a:xfrm>
                <a:off x="2834461" y="1341010"/>
                <a:ext cx="3811905" cy="4786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dk1">
                        <a:lumMod val="0"/>
                        <a:lumOff val="0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0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195" tIns="36195" rIns="36195" bIns="36195" anchor="t" anchorCtr="0" upright="1">
                <a:noAutofit/>
              </a:bodyPr>
              <a:lstStyle/>
              <a:p>
                <a:pPr algn="ctr"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US" sz="1000" b="1" kern="1400" dirty="0">
                    <a:solidFill>
                      <a:srgbClr val="000000"/>
                    </a:solidFill>
                    <a:effectLst/>
                    <a:latin typeface="Californian FB" panose="0207040306080B030204" pitchFamily="18" charset="0"/>
                    <a:ea typeface="Times New Roman" panose="02020603050405020304" pitchFamily="18" charset="0"/>
                  </a:rPr>
                  <a:t>Working together to be the best that we can be</a:t>
                </a:r>
                <a:endParaRPr lang="en-GB" sz="1000" kern="1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</p:txBody>
          </p:sp>
          <p:pic>
            <p:nvPicPr>
              <p:cNvPr id="46" name="Picture 45"/>
              <p:cNvPicPr>
                <a:picLocks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72357" y="868045"/>
                <a:ext cx="795655" cy="91884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</p:pic>
        </p:grpSp>
        <p:sp>
          <p:nvSpPr>
            <p:cNvPr id="35" name="Text Box 45"/>
            <p:cNvSpPr txBox="1">
              <a:spLocks noChangeArrowheads="1"/>
            </p:cNvSpPr>
            <p:nvPr/>
          </p:nvSpPr>
          <p:spPr bwMode="auto">
            <a:xfrm>
              <a:off x="2472690" y="-38100"/>
              <a:ext cx="4929324" cy="601980"/>
            </a:xfrm>
            <a:prstGeom prst="rect">
              <a:avLst/>
            </a:prstGeom>
            <a:solidFill>
              <a:srgbClr val="FF0000"/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0"/>
                </a:spcAft>
              </a:pPr>
              <a:r>
                <a:rPr lang="en-GB" b="1" kern="1400" dirty="0">
                  <a:solidFill>
                    <a:srgbClr val="00000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Spanish - Unit </a:t>
              </a:r>
              <a:r>
                <a:rPr lang="en-GB" b="1" kern="1400" dirty="0" smtClean="0">
                  <a:solidFill>
                    <a:srgbClr val="00000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13 Time </a:t>
              </a:r>
              <a:endParaRPr lang="en-GB" sz="1100" kern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37" name="Text Box 46"/>
            <p:cNvSpPr txBox="1">
              <a:spLocks noChangeArrowheads="1"/>
            </p:cNvSpPr>
            <p:nvPr/>
          </p:nvSpPr>
          <p:spPr bwMode="auto">
            <a:xfrm>
              <a:off x="8606790" y="0"/>
              <a:ext cx="1698171" cy="47688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600"/>
                </a:spcAft>
              </a:pPr>
              <a:r>
                <a:rPr lang="en-GB" sz="2200" kern="1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Spring </a:t>
              </a:r>
              <a:r>
                <a:rPr lang="en-GB" sz="2200" kern="1400" dirty="0" smtClean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2</a:t>
              </a:r>
              <a:endParaRPr lang="en-GB" sz="100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38" name="Text Box 47"/>
            <p:cNvSpPr txBox="1">
              <a:spLocks noChangeArrowheads="1"/>
            </p:cNvSpPr>
            <p:nvPr/>
          </p:nvSpPr>
          <p:spPr bwMode="auto">
            <a:xfrm>
              <a:off x="7471410" y="0"/>
              <a:ext cx="1069975" cy="476885"/>
            </a:xfrm>
            <a:prstGeom prst="rect">
              <a:avLst/>
            </a:prstGeom>
            <a:solidFill>
              <a:srgbClr val="00B0F0"/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600"/>
                </a:spcAft>
              </a:pPr>
              <a:r>
                <a:rPr lang="en-GB" sz="2200" kern="1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Year </a:t>
              </a:r>
              <a:r>
                <a:rPr lang="en-GB" sz="2200" kern="1400" dirty="0" smtClean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4</a:t>
              </a:r>
              <a:endParaRPr lang="en-GB" sz="100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39" name="Text Box 48"/>
            <p:cNvSpPr txBox="1">
              <a:spLocks noChangeArrowheads="1"/>
            </p:cNvSpPr>
            <p:nvPr/>
          </p:nvSpPr>
          <p:spPr bwMode="auto">
            <a:xfrm>
              <a:off x="7440930" y="563880"/>
              <a:ext cx="2851876" cy="476885"/>
            </a:xfrm>
            <a:prstGeom prst="rect">
              <a:avLst/>
            </a:prstGeom>
            <a:solidFill>
              <a:schemeClr val="accent4"/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600"/>
                </a:spcAft>
              </a:pPr>
              <a:r>
                <a:rPr lang="en-GB" sz="1600" b="1" kern="1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Golden Thread: </a:t>
              </a:r>
              <a:r>
                <a:rPr lang="en-GB" b="1" kern="1400" dirty="0" smtClean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Civilisations</a:t>
              </a:r>
              <a:endParaRPr lang="en-GB" sz="105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3311992" y="5479828"/>
            <a:ext cx="457647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rgbClr val="0070C0"/>
                </a:solidFill>
              </a:rPr>
              <a:t>Los </a:t>
            </a:r>
            <a:r>
              <a:rPr lang="en-GB" sz="2000" b="1" dirty="0" err="1" smtClean="0">
                <a:solidFill>
                  <a:srgbClr val="0070C0"/>
                </a:solidFill>
              </a:rPr>
              <a:t>huevos</a:t>
            </a:r>
            <a:r>
              <a:rPr lang="en-GB" sz="2000" b="1" dirty="0" smtClean="0">
                <a:solidFill>
                  <a:srgbClr val="0070C0"/>
                </a:solidFill>
              </a:rPr>
              <a:t> de Pascua – </a:t>
            </a:r>
            <a:r>
              <a:rPr lang="en-GB" sz="2000" b="1" smtClean="0">
                <a:solidFill>
                  <a:srgbClr val="0070C0"/>
                </a:solidFill>
              </a:rPr>
              <a:t>Easter </a:t>
            </a:r>
            <a:r>
              <a:rPr lang="en-GB" sz="2000" b="1" smtClean="0">
                <a:solidFill>
                  <a:srgbClr val="0070C0"/>
                </a:solidFill>
              </a:rPr>
              <a:t>eggs</a:t>
            </a:r>
            <a:endParaRPr lang="en-GB" sz="2000" b="1" dirty="0" smtClean="0">
              <a:solidFill>
                <a:srgbClr val="0070C0"/>
              </a:solidFill>
            </a:endParaRPr>
          </a:p>
          <a:p>
            <a:pPr algn="ctr"/>
            <a:r>
              <a:rPr lang="en-GB" sz="2000" b="1" dirty="0" smtClean="0">
                <a:solidFill>
                  <a:srgbClr val="0070C0"/>
                </a:solidFill>
              </a:rPr>
              <a:t>Los </a:t>
            </a:r>
            <a:r>
              <a:rPr lang="en-GB" sz="2000" b="1" dirty="0" err="1" smtClean="0">
                <a:solidFill>
                  <a:srgbClr val="0070C0"/>
                </a:solidFill>
              </a:rPr>
              <a:t>panecillos</a:t>
            </a:r>
            <a:r>
              <a:rPr lang="en-GB" sz="2000" b="1" dirty="0" smtClean="0">
                <a:solidFill>
                  <a:srgbClr val="0070C0"/>
                </a:solidFill>
              </a:rPr>
              <a:t> de Pascua – hot cross buns</a:t>
            </a:r>
          </a:p>
          <a:p>
            <a:pPr algn="ctr"/>
            <a:r>
              <a:rPr lang="en-GB" sz="2000" b="1" dirty="0" err="1" smtClean="0">
                <a:solidFill>
                  <a:srgbClr val="0070C0"/>
                </a:solidFill>
              </a:rPr>
              <a:t>Pasos</a:t>
            </a:r>
            <a:r>
              <a:rPr lang="en-GB" sz="2000" b="1" dirty="0" smtClean="0">
                <a:solidFill>
                  <a:srgbClr val="0070C0"/>
                </a:solidFill>
              </a:rPr>
              <a:t> – Easter </a:t>
            </a:r>
            <a:r>
              <a:rPr lang="en-GB" sz="2000" b="1" dirty="0" smtClean="0">
                <a:solidFill>
                  <a:srgbClr val="0070C0"/>
                </a:solidFill>
              </a:rPr>
              <a:t>floats </a:t>
            </a:r>
            <a:r>
              <a:rPr lang="en-GB" sz="2000" b="1" dirty="0" smtClean="0">
                <a:solidFill>
                  <a:srgbClr val="0070C0"/>
                </a:solidFill>
              </a:rPr>
              <a:t>in the parade</a:t>
            </a:r>
          </a:p>
          <a:p>
            <a:pPr algn="ctr"/>
            <a:r>
              <a:rPr lang="en-GB" b="1" dirty="0" smtClean="0">
                <a:solidFill>
                  <a:srgbClr val="0070C0"/>
                </a:solidFill>
              </a:rPr>
              <a:t> </a:t>
            </a:r>
            <a:endParaRPr lang="en-GB" sz="2000" dirty="0">
              <a:solidFill>
                <a:srgbClr val="0070C0"/>
              </a:solidFill>
            </a:endParaRPr>
          </a:p>
        </p:txBody>
      </p:sp>
      <p:pic>
        <p:nvPicPr>
          <p:cNvPr id="72" name="Picture 71"/>
          <p:cNvPicPr/>
          <p:nvPr/>
        </p:nvPicPr>
        <p:blipFill>
          <a:blip r:embed="rId3"/>
          <a:stretch>
            <a:fillRect/>
          </a:stretch>
        </p:blipFill>
        <p:spPr>
          <a:xfrm>
            <a:off x="11048461" y="4781881"/>
            <a:ext cx="940148" cy="1867221"/>
          </a:xfrm>
          <a:prstGeom prst="rect">
            <a:avLst/>
          </a:prstGeom>
          <a:ln w="38100">
            <a:solidFill>
              <a:srgbClr val="FFC000"/>
            </a:solidFill>
          </a:ln>
        </p:spPr>
      </p:pic>
      <p:sp>
        <p:nvSpPr>
          <p:cNvPr id="3" name="Rounded Rectangular Callout 2"/>
          <p:cNvSpPr/>
          <p:nvPr/>
        </p:nvSpPr>
        <p:spPr>
          <a:xfrm>
            <a:off x="8001828" y="5029200"/>
            <a:ext cx="2593096" cy="1436914"/>
          </a:xfrm>
          <a:prstGeom prst="wedgeRoundRectCallout">
            <a:avLst>
              <a:gd name="adj1" fmla="val 80649"/>
              <a:gd name="adj2" fmla="val -2623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945149" y="5115326"/>
            <a:ext cx="2706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Can you remember what happens in Spain during Easter celebrations?</a:t>
            </a:r>
            <a:endParaRPr lang="en-GB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4694" y="1423392"/>
            <a:ext cx="4425820" cy="329975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6766" y="1284574"/>
            <a:ext cx="2695575" cy="3562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01175" y="1917477"/>
            <a:ext cx="3450585" cy="2296543"/>
          </a:xfrm>
          <a:prstGeom prst="rect">
            <a:avLst/>
          </a:prstGeom>
        </p:spPr>
      </p:pic>
      <p:sp>
        <p:nvSpPr>
          <p:cNvPr id="8" name="Explosion 2 7"/>
          <p:cNvSpPr/>
          <p:nvPr/>
        </p:nvSpPr>
        <p:spPr>
          <a:xfrm rot="812222">
            <a:off x="163313" y="4621267"/>
            <a:ext cx="3135475" cy="225671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522209" y="5438493"/>
            <a:ext cx="22416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Ayer – yesterday</a:t>
            </a:r>
          </a:p>
          <a:p>
            <a:pPr algn="ctr"/>
            <a:r>
              <a:rPr lang="en-GB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Manaña - tomorrow</a:t>
            </a:r>
            <a:endParaRPr lang="en-GB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41080" y="1184276"/>
            <a:ext cx="377077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¿</a:t>
            </a:r>
            <a:r>
              <a:rPr lang="en-US" sz="4800" b="0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Qué</a:t>
            </a:r>
            <a:r>
              <a:rPr lang="en-US" sz="4800" b="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hora </a:t>
            </a:r>
            <a:r>
              <a:rPr lang="en-US" sz="4800" b="0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</a:t>
            </a:r>
            <a:r>
              <a:rPr lang="en-US" sz="4800" b="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en-US" sz="4800" b="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39778" y="4333220"/>
            <a:ext cx="1647359" cy="116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45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68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Californian FB</vt:lpstr>
      <vt:lpstr>Comic Sans MS</vt:lpstr>
      <vt:lpstr>Times New Roman</vt:lpstr>
      <vt:lpstr>Office Theme</vt:lpstr>
      <vt:lpstr>PowerPoint Presentation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S. Banfield</dc:creator>
  <cp:lastModifiedBy>Mr S. Banfield</cp:lastModifiedBy>
  <cp:revision>66</cp:revision>
  <cp:lastPrinted>2024-01-09T09:59:15Z</cp:lastPrinted>
  <dcterms:created xsi:type="dcterms:W3CDTF">2022-06-06T12:08:19Z</dcterms:created>
  <dcterms:modified xsi:type="dcterms:W3CDTF">2024-02-27T12:00:53Z</dcterms:modified>
</cp:coreProperties>
</file>