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7034213" cy="101647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015" autoAdjust="0"/>
    <p:restoredTop sz="94660"/>
  </p:normalViewPr>
  <p:slideViewPr>
    <p:cSldViewPr snapToGrid="0">
      <p:cViewPr varScale="1">
        <p:scale>
          <a:sx n="73" d="100"/>
          <a:sy n="73" d="100"/>
        </p:scale>
        <p:origin x="54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223756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18297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660301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965829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751651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093540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89265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6425207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139295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124620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70034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F3001-B527-4FE5-904F-D25D1A4DE4D2}" type="datetimeFigureOut">
              <a:rPr lang="en-GB" smtClean="0"/>
              <a:t>29/03/2023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E141F72-5668-4FC5-B6BA-63477656874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0374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png"/><Relationship Id="rId18" Type="http://schemas.openxmlformats.org/officeDocument/2006/relationships/image" Target="../media/image16.png"/><Relationship Id="rId3" Type="http://schemas.openxmlformats.org/officeDocument/2006/relationships/image" Target="../media/image2.png"/><Relationship Id="rId21" Type="http://schemas.openxmlformats.org/officeDocument/2006/relationships/image" Target="../media/image19.png"/><Relationship Id="rId7" Type="http://schemas.openxmlformats.org/officeDocument/2006/relationships/image" Target="../media/image5.jpeg"/><Relationship Id="rId12" Type="http://schemas.openxmlformats.org/officeDocument/2006/relationships/image" Target="../media/image10.png"/><Relationship Id="rId17" Type="http://schemas.openxmlformats.org/officeDocument/2006/relationships/image" Target="../media/image15.png"/><Relationship Id="rId25" Type="http://schemas.openxmlformats.org/officeDocument/2006/relationships/image" Target="../media/image23.png"/><Relationship Id="rId2" Type="http://schemas.openxmlformats.org/officeDocument/2006/relationships/image" Target="../media/image1.jpeg"/><Relationship Id="rId16" Type="http://schemas.openxmlformats.org/officeDocument/2006/relationships/image" Target="../media/image14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24" Type="http://schemas.openxmlformats.org/officeDocument/2006/relationships/image" Target="../media/image22.png"/><Relationship Id="rId5" Type="http://schemas.openxmlformats.org/officeDocument/2006/relationships/image" Target="../media/image3.jpeg"/><Relationship Id="rId15" Type="http://schemas.openxmlformats.org/officeDocument/2006/relationships/image" Target="../media/image13.png"/><Relationship Id="rId23" Type="http://schemas.openxmlformats.org/officeDocument/2006/relationships/image" Target="../media/image21.png"/><Relationship Id="rId10" Type="http://schemas.openxmlformats.org/officeDocument/2006/relationships/image" Target="../media/image8.png"/><Relationship Id="rId19" Type="http://schemas.openxmlformats.org/officeDocument/2006/relationships/image" Target="../media/image17.png"/><Relationship Id="rId4" Type="http://schemas.openxmlformats.org/officeDocument/2006/relationships/audio" Target="../media/audio1.wav"/><Relationship Id="rId9" Type="http://schemas.openxmlformats.org/officeDocument/2006/relationships/image" Target="../media/image7.jpeg"/><Relationship Id="rId14" Type="http://schemas.openxmlformats.org/officeDocument/2006/relationships/image" Target="../media/image12.png"/><Relationship Id="rId22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0058400" y="231494"/>
            <a:ext cx="1775736" cy="4051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grpSp>
        <p:nvGrpSpPr>
          <p:cNvPr id="30" name="Group 29"/>
          <p:cNvGrpSpPr/>
          <p:nvPr/>
        </p:nvGrpSpPr>
        <p:grpSpPr>
          <a:xfrm>
            <a:off x="242388" y="205709"/>
            <a:ext cx="11700744" cy="1078865"/>
            <a:chOff x="0" y="-38100"/>
            <a:chExt cx="10304961" cy="1078865"/>
          </a:xfrm>
        </p:grpSpPr>
        <p:grpSp>
          <p:nvGrpSpPr>
            <p:cNvPr id="33" name="Group 32"/>
            <p:cNvGrpSpPr/>
            <p:nvPr/>
          </p:nvGrpSpPr>
          <p:grpSpPr>
            <a:xfrm>
              <a:off x="0" y="7620"/>
              <a:ext cx="5421047" cy="990600"/>
              <a:chOff x="0" y="0"/>
              <a:chExt cx="6646366" cy="1841500"/>
            </a:xfrm>
          </p:grpSpPr>
          <p:grpSp>
            <p:nvGrpSpPr>
              <p:cNvPr id="40" name="Group 39"/>
              <p:cNvGrpSpPr>
                <a:grpSpLocks/>
              </p:cNvGrpSpPr>
              <p:nvPr/>
            </p:nvGrpSpPr>
            <p:grpSpPr bwMode="auto">
              <a:xfrm>
                <a:off x="13751" y="34378"/>
                <a:ext cx="1845310" cy="1353185"/>
                <a:chOff x="13751" y="34378"/>
                <a:chExt cx="18453" cy="21135"/>
              </a:xfrm>
            </p:grpSpPr>
            <p:sp>
              <p:nvSpPr>
                <p:cNvPr id="48" name="Rectangle 47" hidden="1"/>
                <p:cNvSpPr>
                  <a:spLocks noChangeArrowheads="1"/>
                </p:cNvSpPr>
                <p:nvPr/>
              </p:nvSpPr>
              <p:spPr bwMode="auto">
                <a:xfrm>
                  <a:off x="13751" y="34378"/>
                  <a:ext cx="18453" cy="21135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dk1">
                          <a:lumMod val="0"/>
                          <a:lumOff val="0"/>
                        </a:schemeClr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/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2" name="Rectangle 51"/>
                <p:cNvSpPr>
                  <a:spLocks noChangeArrowheads="1"/>
                </p:cNvSpPr>
                <p:nvPr/>
              </p:nvSpPr>
              <p:spPr bwMode="auto">
                <a:xfrm>
                  <a:off x="21109" y="43258"/>
                  <a:ext cx="11095" cy="12255"/>
                </a:xfrm>
                <a:prstGeom prst="rect">
                  <a:avLst/>
                </a:prstGeom>
                <a:solidFill>
                  <a:srgbClr val="000080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4" name="Rectangle 53"/>
                <p:cNvSpPr>
                  <a:spLocks noChangeArrowheads="1"/>
                </p:cNvSpPr>
                <p:nvPr/>
              </p:nvSpPr>
              <p:spPr bwMode="auto">
                <a:xfrm>
                  <a:off x="17522" y="34378"/>
                  <a:ext cx="8784" cy="9192"/>
                </a:xfrm>
                <a:prstGeom prst="rect">
                  <a:avLst/>
                </a:prstGeom>
                <a:solidFill>
                  <a:srgbClr val="0000FF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  <p:sp>
              <p:nvSpPr>
                <p:cNvPr id="56" name="Rectangle 55"/>
                <p:cNvSpPr>
                  <a:spLocks noChangeArrowheads="1"/>
                </p:cNvSpPr>
                <p:nvPr/>
              </p:nvSpPr>
              <p:spPr bwMode="auto">
                <a:xfrm>
                  <a:off x="13751" y="42365"/>
                  <a:ext cx="7397" cy="8170"/>
                </a:xfrm>
                <a:prstGeom prst="rect">
                  <a:avLst/>
                </a:prstGeom>
                <a:solidFill>
                  <a:srgbClr val="6666B3"/>
                </a:solidFill>
                <a:ln>
                  <a:noFill/>
                </a:ln>
                <a:effectLst/>
                <a:extLst>
                  <a:ext uri="{91240B29-F687-4F45-9708-019B960494DF}">
                    <a14:hiddenLine xmlns:a14="http://schemas.microsoft.com/office/drawing/2010/main" w="0" algn="in">
                      <a:solidFill>
                        <a:schemeClr val="dk1">
                          <a:lumMod val="0"/>
                          <a:lumOff val="0"/>
                        </a:schemeClr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rgbClr val="CCCCCC"/>
                        </a:outerShdw>
                      </a:effectLst>
                    </a14:hiddenEffects>
                  </a:ext>
                </a:extLst>
              </p:spPr>
              <p:txBody>
                <a:bodyPr rot="0" vert="horz" wrap="square" lIns="36576" tIns="36576" rIns="36576" bIns="36576" anchor="t" anchorCtr="0" upright="1">
                  <a:noAutofit/>
                </a:bodyPr>
                <a:lstStyle/>
                <a:p>
                  <a:endParaRPr lang="en-GB"/>
                </a:p>
              </p:txBody>
            </p:sp>
          </p:grpSp>
          <p:cxnSp>
            <p:nvCxnSpPr>
              <p:cNvPr id="41" name="Straight Connector 40"/>
              <p:cNvCxnSpPr>
                <a:cxnSpLocks noChangeShapeType="1"/>
              </p:cNvCxnSpPr>
              <p:nvPr/>
            </p:nvCxnSpPr>
            <p:spPr bwMode="auto">
              <a:xfrm>
                <a:off x="1398905" y="0"/>
                <a:ext cx="30480" cy="1841500"/>
              </a:xfrm>
              <a:prstGeom prst="line">
                <a:avLst/>
              </a:prstGeom>
              <a:noFill/>
              <a:ln w="76200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cxnSp>
            <p:nvCxnSpPr>
              <p:cNvPr id="42" name="Straight Connector 41"/>
              <p:cNvCxnSpPr>
                <a:cxnSpLocks noChangeShapeType="1"/>
              </p:cNvCxnSpPr>
              <p:nvPr/>
            </p:nvCxnSpPr>
            <p:spPr bwMode="auto">
              <a:xfrm>
                <a:off x="0" y="1339850"/>
                <a:ext cx="6645275" cy="0"/>
              </a:xfrm>
              <a:prstGeom prst="line">
                <a:avLst/>
              </a:prstGeom>
              <a:noFill/>
              <a:ln w="25400">
                <a:solidFill>
                  <a:schemeClr val="dk1">
                    <a:lumMod val="0"/>
                    <a:lumOff val="0"/>
                  </a:schemeClr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CCCCCC"/>
                      </a:outerShdw>
                    </a:effectLst>
                  </a14:hiddenEffects>
                </a:ext>
              </a:extLst>
            </p:spPr>
          </p:cxnSp>
          <p:sp>
            <p:nvSpPr>
              <p:cNvPr id="45" name="Text Box 20"/>
              <p:cNvSpPr txBox="1">
                <a:spLocks noChangeArrowheads="1"/>
              </p:cNvSpPr>
              <p:nvPr/>
            </p:nvSpPr>
            <p:spPr bwMode="auto">
              <a:xfrm>
                <a:off x="2834461" y="1341010"/>
                <a:ext cx="3811905" cy="47869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dk1">
                        <a:lumMod val="0"/>
                        <a:lumOff val="0"/>
                      </a:schemeClr>
                    </a:solidFill>
                  </a14:hiddenFill>
                </a:ext>
                <a:ext uri="{91240B29-F687-4F45-9708-019B960494DF}">
                  <a14:hiddenLine xmlns:a14="http://schemas.microsoft.com/office/drawing/2010/main" w="0" algn="in">
                    <a:solidFill>
                      <a:schemeClr val="dk1">
                        <a:lumMod val="0"/>
                        <a:lumOff val="0"/>
                      </a:schemeClr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/>
                  </a14:hiddenEffects>
                </a:ext>
              </a:extLst>
            </p:spPr>
            <p:txBody>
              <a:bodyPr rot="0" vert="horz" wrap="square" lIns="36195" tIns="36195" rIns="36195" bIns="36195" anchor="t" anchorCtr="0" upright="1">
                <a:noAutofit/>
              </a:bodyPr>
              <a:lstStyle/>
              <a:p>
                <a:pPr algn="ctr">
                  <a:lnSpc>
                    <a:spcPct val="118000"/>
                  </a:lnSpc>
                  <a:spcAft>
                    <a:spcPts val="600"/>
                  </a:spcAft>
                </a:pPr>
                <a:r>
                  <a:rPr lang="en-US" sz="1000" b="1" kern="1400">
                    <a:solidFill>
                      <a:srgbClr val="000000"/>
                    </a:solidFill>
                    <a:effectLst/>
                    <a:latin typeface="Californian FB" panose="0207040306080B030204" pitchFamily="18" charset="0"/>
                    <a:ea typeface="Times New Roman" panose="02020603050405020304" pitchFamily="18" charset="0"/>
                  </a:rPr>
                  <a:t>Working together to be the best that we can be</a:t>
                </a:r>
                <a:endParaRPr lang="en-GB" sz="1000" kern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endParaRPr>
              </a:p>
            </p:txBody>
          </p:sp>
          <p:pic>
            <p:nvPicPr>
              <p:cNvPr id="46" name="Picture 45"/>
              <p:cNvPicPr>
                <a:picLocks/>
              </p:cNvPicPr>
              <p:nvPr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172357" y="868045"/>
                <a:ext cx="795655" cy="91884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</p:pic>
        </p:grpSp>
        <p:sp>
          <p:nvSpPr>
            <p:cNvPr id="35" name="Text Box 45"/>
            <p:cNvSpPr txBox="1">
              <a:spLocks noChangeArrowheads="1"/>
            </p:cNvSpPr>
            <p:nvPr/>
          </p:nvSpPr>
          <p:spPr bwMode="auto">
            <a:xfrm>
              <a:off x="2472690" y="-38100"/>
              <a:ext cx="4929324" cy="601980"/>
            </a:xfrm>
            <a:prstGeom prst="rect">
              <a:avLst/>
            </a:prstGeom>
            <a:solidFill>
              <a:srgbClr val="FF0000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0"/>
                </a:spcAft>
              </a:pPr>
              <a:r>
                <a:rPr lang="en-GB" b="1" kern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Spanish </a:t>
              </a:r>
              <a:r>
                <a:rPr lang="en-GB" b="1" kern="1400" dirty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- Unit 8 In My </a:t>
              </a:r>
              <a:r>
                <a:rPr lang="en-GB" b="1" kern="1400" dirty="0" smtClean="0">
                  <a:solidFill>
                    <a:srgbClr val="000000"/>
                  </a:solidFill>
                  <a:effectLst/>
                  <a:latin typeface="Arial" panose="020B0604020202020204" pitchFamily="34" charset="0"/>
                  <a:ea typeface="Times New Roman" panose="02020603050405020304" pitchFamily="18" charset="0"/>
                </a:rPr>
                <a:t>Pencil Case</a:t>
              </a:r>
              <a:endParaRPr lang="en-GB" sz="11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7" name="Text Box 46"/>
            <p:cNvSpPr txBox="1">
              <a:spLocks noChangeArrowheads="1"/>
            </p:cNvSpPr>
            <p:nvPr/>
          </p:nvSpPr>
          <p:spPr bwMode="auto">
            <a:xfrm>
              <a:off x="8606790" y="0"/>
              <a:ext cx="1698171" cy="476885"/>
            </a:xfrm>
            <a:prstGeom prst="rect">
              <a:avLst/>
            </a:prstGeom>
            <a:solidFill>
              <a:schemeClr val="accent4">
                <a:lumMod val="60000"/>
                <a:lumOff val="40000"/>
              </a:schemeClr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2200" kern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Summer 1</a:t>
              </a:r>
              <a:endParaRPr lang="en-GB" sz="100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8" name="Text Box 47"/>
            <p:cNvSpPr txBox="1">
              <a:spLocks noChangeArrowheads="1"/>
            </p:cNvSpPr>
            <p:nvPr/>
          </p:nvSpPr>
          <p:spPr bwMode="auto">
            <a:xfrm>
              <a:off x="7471410" y="0"/>
              <a:ext cx="1069975" cy="476885"/>
            </a:xfrm>
            <a:prstGeom prst="rect">
              <a:avLst/>
            </a:prstGeom>
            <a:solidFill>
              <a:srgbClr val="00B0F0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2200" kern="140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Year 3</a:t>
              </a:r>
              <a:endParaRPr lang="en-GB" sz="1000" kern="140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  <p:sp>
          <p:nvSpPr>
            <p:cNvPr id="39" name="Text Box 48"/>
            <p:cNvSpPr txBox="1">
              <a:spLocks noChangeArrowheads="1"/>
            </p:cNvSpPr>
            <p:nvPr/>
          </p:nvSpPr>
          <p:spPr bwMode="auto">
            <a:xfrm>
              <a:off x="7440930" y="563880"/>
              <a:ext cx="2851876" cy="476885"/>
            </a:xfrm>
            <a:prstGeom prst="rect">
              <a:avLst/>
            </a:prstGeom>
            <a:solidFill>
              <a:schemeClr val="accent4"/>
            </a:solidFill>
            <a:ln w="31750">
              <a:solidFill>
                <a:schemeClr val="dk1">
                  <a:lumMod val="0"/>
                  <a:lumOff val="0"/>
                </a:schemeClr>
              </a:solidFill>
              <a:miter lim="800000"/>
              <a:headEnd/>
              <a:tailEnd/>
            </a:ln>
            <a:effectLst/>
          </p:spPr>
          <p:txBody>
            <a:bodyPr rot="0" vert="horz" wrap="square" lIns="36576" tIns="36576" rIns="36576" bIns="36576" anchor="ctr" anchorCtr="0" upright="1">
              <a:noAutofit/>
            </a:bodyPr>
            <a:lstStyle/>
            <a:p>
              <a:pPr algn="ctr">
                <a:lnSpc>
                  <a:spcPct val="118000"/>
                </a:lnSpc>
                <a:spcAft>
                  <a:spcPts val="600"/>
                </a:spcAft>
              </a:pPr>
              <a:r>
                <a:rPr lang="en-GB" sz="1600" b="1" kern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Golden Thread: </a:t>
              </a:r>
              <a:r>
                <a:rPr lang="en-GB" b="1" kern="1400" dirty="0">
                  <a:solidFill>
                    <a:srgbClr val="000000"/>
                  </a:solidFill>
                  <a:effectLst/>
                  <a:latin typeface="Calibri" panose="020F0502020204030204" pitchFamily="34" charset="0"/>
                  <a:ea typeface="Times New Roman" panose="02020603050405020304" pitchFamily="18" charset="0"/>
                </a:rPr>
                <a:t>Belonging</a:t>
              </a:r>
              <a:endParaRPr lang="en-GB" sz="1050" kern="14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endParaRPr>
            </a:p>
          </p:txBody>
        </p:sp>
      </p:grpSp>
      <p:pic>
        <p:nvPicPr>
          <p:cNvPr id="72" name="Picture 71"/>
          <p:cNvPicPr/>
          <p:nvPr/>
        </p:nvPicPr>
        <p:blipFill>
          <a:blip r:embed="rId3"/>
          <a:stretch>
            <a:fillRect/>
          </a:stretch>
        </p:blipFill>
        <p:spPr>
          <a:xfrm>
            <a:off x="7330711" y="1101553"/>
            <a:ext cx="1052445" cy="1986952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pic>
        <p:nvPicPr>
          <p:cNvPr id="3" name="Picture 2" descr="estuche">
            <a:hlinkClick r:id="" action="ppaction://noaction">
              <a:snd r:embed="rId4" name="estuche.wav"/>
            </a:hlinkClick>
            <a:extLst>
              <a:ext uri="{FF2B5EF4-FFF2-40B4-BE49-F238E27FC236}">
                <a16:creationId xmlns:a16="http://schemas.microsoft.com/office/drawing/2014/main" id="{9E95C0E9-74A7-F3FA-30B8-7DDBCDC7DB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433" y="1262987"/>
            <a:ext cx="2742427" cy="17140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8FC654A-BA7F-2315-1410-2281C8494B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rot="3716818">
            <a:off x="5921499" y="2201733"/>
            <a:ext cx="204788" cy="2276481"/>
          </a:xfrm>
          <a:prstGeom prst="rect">
            <a:avLst/>
          </a:prstGeom>
        </p:spPr>
      </p:pic>
      <p:pic>
        <p:nvPicPr>
          <p:cNvPr id="8" name="Picture 4" descr="regla">
            <a:extLst>
              <a:ext uri="{FF2B5EF4-FFF2-40B4-BE49-F238E27FC236}">
                <a16:creationId xmlns:a16="http://schemas.microsoft.com/office/drawing/2014/main" id="{E6214382-486C-14D0-CC5A-D345B6D846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590897">
            <a:off x="401992" y="2591207"/>
            <a:ext cx="2621273" cy="2293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4" descr="sacapuntas1">
            <a:extLst>
              <a:ext uri="{FF2B5EF4-FFF2-40B4-BE49-F238E27FC236}">
                <a16:creationId xmlns:a16="http://schemas.microsoft.com/office/drawing/2014/main" id="{6C74AA5A-4E53-5F35-72EB-E0C1D52672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524" y="3102237"/>
            <a:ext cx="918920" cy="1020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4" descr="goma">
            <a:extLst>
              <a:ext uri="{FF2B5EF4-FFF2-40B4-BE49-F238E27FC236}">
                <a16:creationId xmlns:a16="http://schemas.microsoft.com/office/drawing/2014/main" id="{62E790BE-1F70-FFEA-970C-297184A727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341" y="1368591"/>
            <a:ext cx="1630872" cy="10108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E18E7DC6-B0D5-4598-8FEC-A34CFCCB2EE3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 rot="1429751">
            <a:off x="3415189" y="1861405"/>
            <a:ext cx="2179620" cy="186065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BEE4C2D-AF1C-858B-A8C0-723F50BEA981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9704873" y="4481314"/>
            <a:ext cx="587192" cy="589010"/>
          </a:xfrm>
          <a:prstGeom prst="rect">
            <a:avLst/>
          </a:prstGeom>
        </p:spPr>
      </p:pic>
      <p:sp>
        <p:nvSpPr>
          <p:cNvPr id="19" name="Speech Bubble: Oval 18">
            <a:extLst>
              <a:ext uri="{FF2B5EF4-FFF2-40B4-BE49-F238E27FC236}">
                <a16:creationId xmlns:a16="http://schemas.microsoft.com/office/drawing/2014/main" id="{DBA71BC6-D95D-43B1-2CFC-57EC87C72640}"/>
              </a:ext>
            </a:extLst>
          </p:cNvPr>
          <p:cNvSpPr/>
          <p:nvPr/>
        </p:nvSpPr>
        <p:spPr>
          <a:xfrm>
            <a:off x="8818801" y="1829791"/>
            <a:ext cx="3048565" cy="1700916"/>
          </a:xfrm>
          <a:prstGeom prst="wedgeEllipseCallout">
            <a:avLst>
              <a:gd name="adj1" fmla="val -83508"/>
              <a:gd name="adj2" fmla="val -57054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904BECE-080B-084D-226C-D1A655F2F554}"/>
              </a:ext>
            </a:extLst>
          </p:cNvPr>
          <p:cNvSpPr txBox="1"/>
          <p:nvPr/>
        </p:nvSpPr>
        <p:spPr>
          <a:xfrm>
            <a:off x="9142603" y="1942953"/>
            <a:ext cx="237926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Do you know the word, letter sound and action for each of these images?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CA303970-794E-A1E8-C548-80FBD4DE4357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1359333" y="5178496"/>
            <a:ext cx="667212" cy="645688"/>
          </a:xfrm>
          <a:prstGeom prst="rect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83B43D01-0BE9-B137-5D13-A50897DCE37B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0516054" y="6030040"/>
            <a:ext cx="663506" cy="645688"/>
          </a:xfrm>
          <a:prstGeom prst="rect">
            <a:avLst/>
          </a:prstGeom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4D5206D9-9380-1C52-9456-E70189DA9DD6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9675507" y="3704568"/>
            <a:ext cx="601793" cy="598712"/>
          </a:xfrm>
          <a:prstGeom prst="rect">
            <a:avLst/>
          </a:prstGeom>
        </p:spPr>
      </p:pic>
      <p:pic>
        <p:nvPicPr>
          <p:cNvPr id="25" name="Picture 24">
            <a:extLst>
              <a:ext uri="{FF2B5EF4-FFF2-40B4-BE49-F238E27FC236}">
                <a16:creationId xmlns:a16="http://schemas.microsoft.com/office/drawing/2014/main" id="{496219B9-619B-D1EB-D447-5249A55D0E9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9678560" y="6020030"/>
            <a:ext cx="664525" cy="669197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86E16951-1713-B403-4097-C5FF711908E9}"/>
              </a:ext>
            </a:extLst>
      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8827527" y="3704568"/>
            <a:ext cx="631040" cy="613401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94CBCAD6-31FE-8B45-F457-3F93F7BF4AF0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8854047" y="4496891"/>
            <a:ext cx="587192" cy="573433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633B1FF-2AFA-5959-35AC-C36E46AB9460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1352529" y="6016540"/>
            <a:ext cx="671875" cy="672688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E3D046D0-3AAC-FE82-5F69-E71201837585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8852972" y="6030040"/>
            <a:ext cx="629066" cy="640882"/>
          </a:xfrm>
          <a:prstGeom prst="rect">
            <a:avLst/>
          </a:prstGeom>
        </p:spPr>
      </p:pic>
      <p:pic>
        <p:nvPicPr>
          <p:cNvPr id="32" name="Picture 31">
            <a:extLst>
              <a:ext uri="{FF2B5EF4-FFF2-40B4-BE49-F238E27FC236}">
                <a16:creationId xmlns:a16="http://schemas.microsoft.com/office/drawing/2014/main" id="{EA72652B-1780-C961-B757-58EF6E460A8A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52972" y="5246126"/>
            <a:ext cx="659310" cy="640882"/>
          </a:xfrm>
          <a:prstGeom prst="rect">
            <a:avLst/>
          </a:prstGeom>
        </p:spPr>
      </p:pic>
      <p:pic>
        <p:nvPicPr>
          <p:cNvPr id="34" name="Picture 33">
            <a:extLst>
              <a:ext uri="{FF2B5EF4-FFF2-40B4-BE49-F238E27FC236}">
                <a16:creationId xmlns:a16="http://schemas.microsoft.com/office/drawing/2014/main" id="{BDAAED5D-14D1-D6BE-B74F-CEDF89DB60BD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516054" y="5246126"/>
            <a:ext cx="582969" cy="578856"/>
          </a:xfrm>
          <a:prstGeom prst="rect">
            <a:avLst/>
          </a:prstGeom>
        </p:spPr>
      </p:pic>
      <p:pic>
        <p:nvPicPr>
          <p:cNvPr id="36" name="Picture 35">
            <a:extLst>
              <a:ext uri="{FF2B5EF4-FFF2-40B4-BE49-F238E27FC236}">
                <a16:creationId xmlns:a16="http://schemas.microsoft.com/office/drawing/2014/main" id="{5FACC13A-A8D8-2D88-DBF7-951B1454A8A7}"/>
              </a:ext>
            </a:extLst>
      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9700451" y="5246126"/>
            <a:ext cx="642633" cy="640882"/>
          </a:xfrm>
          <a:prstGeom prst="rect">
            <a:avLst/>
          </a:prstGeom>
        </p:spPr>
      </p:pic>
      <p:pic>
        <p:nvPicPr>
          <p:cNvPr id="44" name="Picture 43">
            <a:extLst>
              <a:ext uri="{FF2B5EF4-FFF2-40B4-BE49-F238E27FC236}">
                <a16:creationId xmlns:a16="http://schemas.microsoft.com/office/drawing/2014/main" id="{C8A85EDA-405E-8F19-3D27-209128A17975}"/>
              </a:ext>
            </a:extLst>
      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10511831" y="4483132"/>
            <a:ext cx="587192" cy="587192"/>
          </a:xfrm>
          <a:prstGeom prst="rect">
            <a:avLst/>
          </a:prstGeom>
        </p:spPr>
      </p:pic>
      <p:pic>
        <p:nvPicPr>
          <p:cNvPr id="47" name="Picture 46">
            <a:extLst>
              <a:ext uri="{FF2B5EF4-FFF2-40B4-BE49-F238E27FC236}">
                <a16:creationId xmlns:a16="http://schemas.microsoft.com/office/drawing/2014/main" id="{9C779B6B-F58A-1CB1-6032-5E7CC679C97E}"/>
              </a:ext>
            </a:extLst>
      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11352529" y="4470626"/>
            <a:ext cx="628694" cy="599698"/>
          </a:xfrm>
          <a:prstGeom prst="rect">
            <a:avLst/>
          </a:prstGeom>
        </p:spPr>
      </p:pic>
      <p:pic>
        <p:nvPicPr>
          <p:cNvPr id="49" name="Picture 48">
            <a:extLst>
              <a:ext uri="{FF2B5EF4-FFF2-40B4-BE49-F238E27FC236}">
                <a16:creationId xmlns:a16="http://schemas.microsoft.com/office/drawing/2014/main" id="{2B30FE3C-D22E-BEA7-0BBE-8637C059F887}"/>
              </a:ext>
            </a:extLst>
          </p:cNvPr>
          <p:cNvPicPr/>
          <p:nvPr/>
        </p:nvPicPr>
        <p:blipFill>
          <a:blip r:embed="rId25"/>
          <a:stretch>
            <a:fillRect/>
          </a:stretch>
        </p:blipFill>
        <p:spPr>
          <a:xfrm>
            <a:off x="406051" y="4496891"/>
            <a:ext cx="1282864" cy="1986951"/>
          </a:xfrm>
          <a:prstGeom prst="rect">
            <a:avLst/>
          </a:prstGeom>
          <a:ln w="38100">
            <a:solidFill>
              <a:srgbClr val="FFC000"/>
            </a:solidFill>
          </a:ln>
        </p:spPr>
      </p:pic>
      <p:sp>
        <p:nvSpPr>
          <p:cNvPr id="50" name="Speech Bubble: Oval 49">
            <a:extLst>
              <a:ext uri="{FF2B5EF4-FFF2-40B4-BE49-F238E27FC236}">
                <a16:creationId xmlns:a16="http://schemas.microsoft.com/office/drawing/2014/main" id="{F67100AF-E92F-2456-A49E-4864C6E18C84}"/>
              </a:ext>
            </a:extLst>
          </p:cNvPr>
          <p:cNvSpPr/>
          <p:nvPr/>
        </p:nvSpPr>
        <p:spPr>
          <a:xfrm>
            <a:off x="2085976" y="4515772"/>
            <a:ext cx="2213070" cy="993063"/>
          </a:xfrm>
          <a:prstGeom prst="wedgeEllipseCallout">
            <a:avLst>
              <a:gd name="adj1" fmla="val -95014"/>
              <a:gd name="adj2" fmla="val -351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839D9720-6236-2040-A93E-B3B84F3449FB}"/>
              </a:ext>
            </a:extLst>
          </p:cNvPr>
          <p:cNvSpPr txBox="1"/>
          <p:nvPr/>
        </p:nvSpPr>
        <p:spPr>
          <a:xfrm>
            <a:off x="2034343" y="4658360"/>
            <a:ext cx="237926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En mi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estuche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tengo</a:t>
            </a:r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…</a:t>
            </a:r>
          </a:p>
        </p:txBody>
      </p:sp>
      <p:sp>
        <p:nvSpPr>
          <p:cNvPr id="53" name="TextBox 52">
            <a:extLst>
              <a:ext uri="{FF2B5EF4-FFF2-40B4-BE49-F238E27FC236}">
                <a16:creationId xmlns:a16="http://schemas.microsoft.com/office/drawing/2014/main" id="{B55815F5-98BE-4CFF-C635-BE2CDA4B6378}"/>
              </a:ext>
            </a:extLst>
          </p:cNvPr>
          <p:cNvSpPr txBox="1"/>
          <p:nvPr/>
        </p:nvSpPr>
        <p:spPr>
          <a:xfrm>
            <a:off x="474016" y="2751420"/>
            <a:ext cx="23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estuche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C33BDB94-1015-C2BE-8E59-A76C52537D6E}"/>
              </a:ext>
            </a:extLst>
          </p:cNvPr>
          <p:cNvSpPr txBox="1"/>
          <p:nvPr/>
        </p:nvSpPr>
        <p:spPr>
          <a:xfrm>
            <a:off x="1030561" y="3832809"/>
            <a:ext cx="23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Una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regla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500917D0-0F7C-D86E-A187-42289EE42D82}"/>
              </a:ext>
            </a:extLst>
          </p:cNvPr>
          <p:cNvSpPr txBox="1"/>
          <p:nvPr/>
        </p:nvSpPr>
        <p:spPr>
          <a:xfrm>
            <a:off x="2805062" y="1937649"/>
            <a:ext cx="23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lápiz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8" name="TextBox 57">
            <a:extLst>
              <a:ext uri="{FF2B5EF4-FFF2-40B4-BE49-F238E27FC236}">
                <a16:creationId xmlns:a16="http://schemas.microsoft.com/office/drawing/2014/main" id="{82D5B7F1-C4ED-F27D-9D4B-1967E9563C92}"/>
              </a:ext>
            </a:extLst>
          </p:cNvPr>
          <p:cNvSpPr txBox="1"/>
          <p:nvPr/>
        </p:nvSpPr>
        <p:spPr>
          <a:xfrm>
            <a:off x="5626097" y="3395782"/>
            <a:ext cx="23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bolígrafo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EF794135-AC9E-7B30-DDC7-2AB56BE2BDE1}"/>
              </a:ext>
            </a:extLst>
          </p:cNvPr>
          <p:cNvSpPr txBox="1"/>
          <p:nvPr/>
        </p:nvSpPr>
        <p:spPr>
          <a:xfrm>
            <a:off x="4713444" y="1173171"/>
            <a:ext cx="23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Una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goma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58CE074B-1DB3-062E-F9E4-B23A92E0F1E3}"/>
              </a:ext>
            </a:extLst>
          </p:cNvPr>
          <p:cNvSpPr txBox="1"/>
          <p:nvPr/>
        </p:nvSpPr>
        <p:spPr>
          <a:xfrm>
            <a:off x="3217749" y="2702127"/>
            <a:ext cx="23792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2000" dirty="0">
                <a:solidFill>
                  <a:srgbClr val="FFC000"/>
                </a:solidFill>
                <a:latin typeface="Comic Sans MS" panose="030F0702030302020204" pitchFamily="66" charset="0"/>
              </a:rPr>
              <a:t>Un </a:t>
            </a:r>
            <a:r>
              <a:rPr lang="en-GB" sz="2000" dirty="0" err="1">
                <a:solidFill>
                  <a:srgbClr val="FFC000"/>
                </a:solidFill>
                <a:latin typeface="Comic Sans MS" panose="030F0702030302020204" pitchFamily="66" charset="0"/>
              </a:rPr>
              <a:t>sacapuntas</a:t>
            </a:r>
            <a:endParaRPr lang="en-GB" sz="2000" dirty="0">
              <a:solidFill>
                <a:srgbClr val="FFC000"/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0364443" y="3567093"/>
            <a:ext cx="880333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n-US" sz="5400" b="1" cap="none" spc="0" dirty="0" smtClean="0">
                <a:ln/>
                <a:solidFill>
                  <a:schemeClr val="accent4"/>
                </a:solidFill>
                <a:effectLst/>
              </a:rPr>
              <a:t>15</a:t>
            </a:r>
            <a:endParaRPr lang="en-US" sz="5400" b="1" cap="none" spc="0" dirty="0">
              <a:ln/>
              <a:solidFill>
                <a:schemeClr val="accent4"/>
              </a:solidFill>
              <a:effectLst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4586572" y="3965641"/>
            <a:ext cx="3891222" cy="2705282"/>
          </a:xfrm>
          <a:prstGeom prst="round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TextBox 5"/>
          <p:cNvSpPr txBox="1"/>
          <p:nvPr/>
        </p:nvSpPr>
        <p:spPr>
          <a:xfrm>
            <a:off x="4630543" y="4118591"/>
            <a:ext cx="3752613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GB" dirty="0" smtClean="0"/>
          </a:p>
          <a:p>
            <a:endParaRPr lang="en-GB" dirty="0">
              <a:solidFill>
                <a:srgbClr val="FFC000"/>
              </a:solidFill>
            </a:endParaRPr>
          </a:p>
          <a:p>
            <a:r>
              <a:rPr lang="en-GB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Tengo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– I have</a:t>
            </a:r>
          </a:p>
          <a:p>
            <a:r>
              <a:rPr lang="en-GB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Tienes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– You have</a:t>
            </a:r>
          </a:p>
          <a:p>
            <a:r>
              <a:rPr lang="en-GB" sz="2000" dirty="0" err="1" smtClean="0">
                <a:solidFill>
                  <a:srgbClr val="0070C0"/>
                </a:solidFill>
                <a:latin typeface="Comic Sans MS" panose="030F0702030302020204" pitchFamily="66" charset="0"/>
              </a:rPr>
              <a:t>Tiene</a:t>
            </a:r>
            <a:r>
              <a:rPr lang="en-GB" sz="2000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 – He/She/It has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Quiero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I want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Quieres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You want</a:t>
            </a:r>
          </a:p>
          <a:p>
            <a:r>
              <a:rPr lang="en-GB" sz="2000" dirty="0" err="1" smtClean="0">
                <a:solidFill>
                  <a:srgbClr val="7030A0"/>
                </a:solidFill>
                <a:latin typeface="Comic Sans MS" panose="030F0702030302020204" pitchFamily="66" charset="0"/>
              </a:rPr>
              <a:t>Quiere</a:t>
            </a:r>
            <a:r>
              <a:rPr lang="en-GB" sz="2000" dirty="0" smtClean="0">
                <a:solidFill>
                  <a:srgbClr val="7030A0"/>
                </a:solidFill>
                <a:latin typeface="Comic Sans MS" panose="030F0702030302020204" pitchFamily="66" charset="0"/>
              </a:rPr>
              <a:t> – He/She/It wants</a:t>
            </a:r>
            <a:endParaRPr lang="en-GB" sz="2000" dirty="0">
              <a:solidFill>
                <a:srgbClr val="7030A0"/>
              </a:solidFill>
              <a:latin typeface="Comic Sans MS" panose="030F0702030302020204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715121" y="3860277"/>
            <a:ext cx="176099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0" cap="none" spc="0" dirty="0" smtClean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Verbs</a:t>
            </a:r>
            <a:endParaRPr lang="en-US" sz="54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46455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382</TotalTime>
  <Words>85</Words>
  <Application>Microsoft Office PowerPoint</Application>
  <PresentationFormat>Widescreen</PresentationFormat>
  <Paragraphs>23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Californian FB</vt:lpstr>
      <vt:lpstr>Comic Sans MS</vt:lpstr>
      <vt:lpstr>Times New Roman</vt:lpstr>
      <vt:lpstr>Office Theme</vt:lpstr>
      <vt:lpstr>PowerPoint Presentation</vt:lpstr>
    </vt:vector>
  </TitlesOfParts>
  <Company>RM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Mr S. Banfield</dc:creator>
  <cp:lastModifiedBy>SchoolUser</cp:lastModifiedBy>
  <cp:revision>51</cp:revision>
  <cp:lastPrinted>2023-03-27T14:58:13Z</cp:lastPrinted>
  <dcterms:created xsi:type="dcterms:W3CDTF">2022-06-06T12:08:19Z</dcterms:created>
  <dcterms:modified xsi:type="dcterms:W3CDTF">2023-03-29T09:28:44Z</dcterms:modified>
</cp:coreProperties>
</file>