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34213" cy="10164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9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37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82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03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58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16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35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92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25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6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00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3001-B527-4FE5-904F-D25D1A4DE4D2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1F72-5668-4FC5-B6BA-6347765687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37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/>
          <p:cNvPicPr/>
          <p:nvPr/>
        </p:nvPicPr>
        <p:blipFill>
          <a:blip r:embed="rId2"/>
          <a:stretch>
            <a:fillRect/>
          </a:stretch>
        </p:blipFill>
        <p:spPr>
          <a:xfrm>
            <a:off x="10816141" y="5043980"/>
            <a:ext cx="1126991" cy="1627935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sp>
        <p:nvSpPr>
          <p:cNvPr id="63" name="Rounded Rectangular Callout 62"/>
          <p:cNvSpPr/>
          <p:nvPr/>
        </p:nvSpPr>
        <p:spPr>
          <a:xfrm>
            <a:off x="7675641" y="4775426"/>
            <a:ext cx="2975278" cy="1719967"/>
          </a:xfrm>
          <a:prstGeom prst="wedgeRoundRectCallout">
            <a:avLst>
              <a:gd name="adj1" fmla="val 66946"/>
              <a:gd name="adj2" fmla="val -104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2" name="Picture 71"/>
          <p:cNvPicPr/>
          <p:nvPr/>
        </p:nvPicPr>
        <p:blipFill>
          <a:blip r:embed="rId3"/>
          <a:stretch>
            <a:fillRect/>
          </a:stretch>
        </p:blipFill>
        <p:spPr>
          <a:xfrm>
            <a:off x="7405337" y="965514"/>
            <a:ext cx="799340" cy="1712735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10058400" y="231494"/>
            <a:ext cx="1775736" cy="4051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0" name="Group 29"/>
          <p:cNvGrpSpPr/>
          <p:nvPr/>
        </p:nvGrpSpPr>
        <p:grpSpPr>
          <a:xfrm>
            <a:off x="242388" y="205709"/>
            <a:ext cx="11700744" cy="1078865"/>
            <a:chOff x="0" y="-38100"/>
            <a:chExt cx="10304961" cy="1078865"/>
          </a:xfrm>
        </p:grpSpPr>
        <p:grpSp>
          <p:nvGrpSpPr>
            <p:cNvPr id="33" name="Group 32"/>
            <p:cNvGrpSpPr/>
            <p:nvPr/>
          </p:nvGrpSpPr>
          <p:grpSpPr>
            <a:xfrm>
              <a:off x="0" y="7620"/>
              <a:ext cx="5421047" cy="990600"/>
              <a:chOff x="0" y="0"/>
              <a:chExt cx="6646366" cy="1841500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3751" y="34378"/>
                <a:ext cx="1845310" cy="1353185"/>
                <a:chOff x="13751" y="34378"/>
                <a:chExt cx="18453" cy="21135"/>
              </a:xfrm>
            </p:grpSpPr>
            <p:sp>
              <p:nvSpPr>
                <p:cNvPr id="48" name="Rectangle 47" hidden="1"/>
                <p:cNvSpPr>
                  <a:spLocks noChangeArrowheads="1"/>
                </p:cNvSpPr>
                <p:nvPr/>
              </p:nvSpPr>
              <p:spPr bwMode="auto">
                <a:xfrm>
                  <a:off x="13751" y="34378"/>
                  <a:ext cx="18453" cy="211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dk1">
                          <a:lumMod val="0"/>
                          <a:lumOff val="0"/>
                        </a:schemeClr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2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09" y="43258"/>
                  <a:ext cx="11095" cy="12255"/>
                </a:xfrm>
                <a:prstGeom prst="rect">
                  <a:avLst/>
                </a:prstGeom>
                <a:solidFill>
                  <a:srgbClr val="000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4" name="Rectangle 53"/>
                <p:cNvSpPr>
                  <a:spLocks noChangeArrowheads="1"/>
                </p:cNvSpPr>
                <p:nvPr/>
              </p:nvSpPr>
              <p:spPr bwMode="auto">
                <a:xfrm>
                  <a:off x="17522" y="34378"/>
                  <a:ext cx="8784" cy="9192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56" name="Rectangle 55"/>
                <p:cNvSpPr>
                  <a:spLocks noChangeArrowheads="1"/>
                </p:cNvSpPr>
                <p:nvPr/>
              </p:nvSpPr>
              <p:spPr bwMode="auto">
                <a:xfrm>
                  <a:off x="13751" y="42365"/>
                  <a:ext cx="7397" cy="8170"/>
                </a:xfrm>
                <a:prstGeom prst="rect">
                  <a:avLst/>
                </a:prstGeom>
                <a:solidFill>
                  <a:srgbClr val="6666B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chemeClr val="dk1">
                          <a:lumMod val="0"/>
                          <a:lumOff val="0"/>
                        </a:schemeClr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36576" tIns="36576" rIns="36576" bIns="36576" anchor="t" anchorCtr="0" upright="1">
                  <a:noAutofit/>
                </a:bodyPr>
                <a:lstStyle/>
                <a:p>
                  <a:endParaRPr lang="en-GB"/>
                </a:p>
              </p:txBody>
            </p:sp>
          </p:grpSp>
          <p:cxnSp>
            <p:nvCxnSpPr>
              <p:cNvPr id="41" name="Straight Connector 40"/>
              <p:cNvCxnSpPr>
                <a:cxnSpLocks noChangeShapeType="1"/>
              </p:cNvCxnSpPr>
              <p:nvPr/>
            </p:nvCxnSpPr>
            <p:spPr bwMode="auto">
              <a:xfrm>
                <a:off x="1398905" y="0"/>
                <a:ext cx="30480" cy="1841500"/>
              </a:xfrm>
              <a:prstGeom prst="line">
                <a:avLst/>
              </a:prstGeom>
              <a:noFill/>
              <a:ln w="762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>
                <a:off x="0" y="1339850"/>
                <a:ext cx="6645275" cy="0"/>
              </a:xfrm>
              <a:prstGeom prst="line">
                <a:avLst/>
              </a:prstGeom>
              <a:noFill/>
              <a:ln w="25400">
                <a:solidFill>
                  <a:schemeClr val="dk1">
                    <a:lumMod val="0"/>
                    <a:lumOff val="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cxnSp>
          <p:sp>
            <p:nvSpPr>
              <p:cNvPr id="45" name="Text Box 20"/>
              <p:cNvSpPr txBox="1">
                <a:spLocks noChangeArrowheads="1"/>
              </p:cNvSpPr>
              <p:nvPr/>
            </p:nvSpPr>
            <p:spPr bwMode="auto">
              <a:xfrm>
                <a:off x="2834461" y="1341010"/>
                <a:ext cx="3811905" cy="4786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dk1">
                        <a:lumMod val="0"/>
                        <a:lumOff val="0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195" tIns="36195" rIns="36195" bIns="36195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US" sz="1000" b="1" kern="1400">
                    <a:solidFill>
                      <a:srgbClr val="000000"/>
                    </a:solidFill>
                    <a:effectLst/>
                    <a:latin typeface="Californian FB" panose="0207040306080B030204" pitchFamily="18" charset="0"/>
                    <a:ea typeface="Times New Roman" panose="02020603050405020304" pitchFamily="18" charset="0"/>
                  </a:rPr>
                  <a:t>Working together to be the best that we can be</a:t>
                </a:r>
                <a:endParaRPr lang="en-GB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46" name="Picture 45"/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2357" y="868045"/>
                <a:ext cx="795655" cy="91884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</p:grpSp>
        <p:sp>
          <p:nvSpPr>
            <p:cNvPr id="35" name="Text Box 45"/>
            <p:cNvSpPr txBox="1">
              <a:spLocks noChangeArrowheads="1"/>
            </p:cNvSpPr>
            <p:nvPr/>
          </p:nvSpPr>
          <p:spPr bwMode="auto">
            <a:xfrm>
              <a:off x="2472690" y="-38100"/>
              <a:ext cx="4929324" cy="601980"/>
            </a:xfrm>
            <a:prstGeom prst="rect">
              <a:avLst/>
            </a:prstGeom>
            <a:solidFill>
              <a:srgbClr val="FF000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0"/>
                </a:spcAft>
              </a:pPr>
              <a:r>
                <a:rPr lang="en-GB" b="1" kern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Spanish - Unit </a:t>
              </a:r>
              <a:r>
                <a:rPr lang="en-GB" b="1" kern="1400" dirty="0" smtClean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10 My Family </a:t>
              </a:r>
              <a:endParaRPr lang="en-GB" sz="11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Text Box 46"/>
            <p:cNvSpPr txBox="1">
              <a:spLocks noChangeArrowheads="1"/>
            </p:cNvSpPr>
            <p:nvPr/>
          </p:nvSpPr>
          <p:spPr bwMode="auto">
            <a:xfrm>
              <a:off x="8606790" y="0"/>
              <a:ext cx="1698171" cy="47688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Autumn 1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Text Box 47"/>
            <p:cNvSpPr txBox="1">
              <a:spLocks noChangeArrowheads="1"/>
            </p:cNvSpPr>
            <p:nvPr/>
          </p:nvSpPr>
          <p:spPr bwMode="auto">
            <a:xfrm>
              <a:off x="7471410" y="0"/>
              <a:ext cx="1069975" cy="476885"/>
            </a:xfrm>
            <a:prstGeom prst="rect">
              <a:avLst/>
            </a:prstGeom>
            <a:solidFill>
              <a:srgbClr val="00B0F0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22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Year </a:t>
              </a:r>
              <a:r>
                <a:rPr lang="en-GB" sz="2200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4</a:t>
              </a:r>
              <a:endParaRPr lang="en-GB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Text Box 48"/>
            <p:cNvSpPr txBox="1">
              <a:spLocks noChangeArrowheads="1"/>
            </p:cNvSpPr>
            <p:nvPr/>
          </p:nvSpPr>
          <p:spPr bwMode="auto">
            <a:xfrm>
              <a:off x="7440930" y="563880"/>
              <a:ext cx="2851876" cy="476885"/>
            </a:xfrm>
            <a:prstGeom prst="rect">
              <a:avLst/>
            </a:prstGeom>
            <a:solidFill>
              <a:schemeClr val="accent4"/>
            </a:solidFill>
            <a:ln w="31750">
              <a:solidFill>
                <a:schemeClr val="dk1">
                  <a:lumMod val="0"/>
                  <a:lumOff val="0"/>
                </a:schemeClr>
              </a:solidFill>
              <a:miter lim="800000"/>
              <a:headEnd/>
              <a:tailEnd/>
            </a:ln>
            <a:effectLst/>
          </p:spPr>
          <p:txBody>
            <a:bodyPr rot="0" vert="horz" wrap="square" lIns="36576" tIns="36576" rIns="36576" bIns="36576" anchor="ctr" anchorCtr="0" upright="1">
              <a:noAutofit/>
            </a:bodyPr>
            <a:lstStyle/>
            <a:p>
              <a:pPr algn="ctr">
                <a:lnSpc>
                  <a:spcPct val="118000"/>
                </a:lnSpc>
                <a:spcAft>
                  <a:spcPts val="600"/>
                </a:spcAft>
              </a:pPr>
              <a:r>
                <a:rPr lang="en-GB" sz="1600" b="1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Golden Thread: </a:t>
              </a:r>
              <a:r>
                <a:rPr lang="en-GB" sz="1600" b="1" kern="1400" dirty="0" smtClean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Belonging</a:t>
              </a:r>
              <a:endParaRPr lang="en-GB" sz="105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32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681" y="3812129"/>
            <a:ext cx="1297738" cy="129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470" y="1061488"/>
            <a:ext cx="1020485" cy="15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631" y="1117960"/>
            <a:ext cx="873866" cy="1178517"/>
          </a:xfrm>
          <a:prstGeom prst="rect">
            <a:avLst/>
          </a:prstGeom>
        </p:spPr>
      </p:pic>
      <p:pic>
        <p:nvPicPr>
          <p:cNvPr id="44" name="Content Placeholder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4632" y="4018855"/>
            <a:ext cx="581647" cy="1713233"/>
          </a:xfrm>
          <a:prstGeom prst="rect">
            <a:avLst/>
          </a:prstGeom>
        </p:spPr>
      </p:pic>
      <p:pic>
        <p:nvPicPr>
          <p:cNvPr id="47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670" y="4460998"/>
            <a:ext cx="851219" cy="152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9288" y="3391697"/>
            <a:ext cx="806829" cy="1718170"/>
          </a:xfrm>
          <a:prstGeom prst="rect">
            <a:avLst/>
          </a:prstGeom>
        </p:spPr>
      </p:pic>
      <p:pic>
        <p:nvPicPr>
          <p:cNvPr id="50" name="Pictur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788" y="1453837"/>
            <a:ext cx="1006176" cy="16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1656595" y="3099999"/>
            <a:ext cx="2605412" cy="1262548"/>
          </a:xfrm>
          <a:prstGeom prst="wedgeEllipseCallout">
            <a:avLst>
              <a:gd name="adj1" fmla="val 63124"/>
              <a:gd name="adj2" fmla="val 41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1840180" y="3223441"/>
            <a:ext cx="22382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¡</a:t>
            </a:r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Hola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 Me </a:t>
            </a:r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llamo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Maggie, </a:t>
            </a:r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aqui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es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mi </a:t>
            </a:r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familia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…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2677311" y="2416553"/>
            <a:ext cx="2238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Mi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hermano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se llama Bart.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-120412" y="2227436"/>
            <a:ext cx="2238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Mi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hermana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se llama Lisa.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-120412" y="5043980"/>
            <a:ext cx="15699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Mi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madre</a:t>
            </a:r>
            <a:r>
              <a: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se llama Marge.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1970275" y="5990467"/>
            <a:ext cx="2238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Mi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abuelo</a:t>
            </a:r>
            <a:r>
              <a: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</a:t>
            </a:r>
            <a:r>
              <a:rPr lang="en-GB" sz="2000" dirty="0">
                <a:solidFill>
                  <a:srgbClr val="FFC000"/>
                </a:solidFill>
                <a:latin typeface="Comic Sans MS" panose="030F0702030302020204" pitchFamily="66" charset="0"/>
              </a:rPr>
              <a:t>se llama 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Abe.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5392240" y="3127254"/>
            <a:ext cx="2238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Mi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padre,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se llama Homer.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5429935" y="5705700"/>
            <a:ext cx="2238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Mi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abuela</a:t>
            </a:r>
            <a:r>
              <a:rPr lang="en-GB" sz="2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se llama Mona.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8646987" y="1453837"/>
            <a:ext cx="3296145" cy="1001918"/>
          </a:xfrm>
          <a:prstGeom prst="wedgeRoundRectCallout">
            <a:avLst>
              <a:gd name="adj1" fmla="val -76476"/>
              <a:gd name="adj2" fmla="val -4343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8646987" y="1440092"/>
            <a:ext cx="31871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Here are some useful words to help you describe 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personalities.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60352" y="2757175"/>
            <a:ext cx="3473784" cy="1754326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Ambitious </a:t>
            </a:r>
            <a:r>
              <a:rPr lang="en-GB" dirty="0"/>
              <a:t>– </a:t>
            </a:r>
            <a:r>
              <a:rPr lang="en-GB" dirty="0" err="1">
                <a:solidFill>
                  <a:srgbClr val="FFC000"/>
                </a:solidFill>
              </a:rPr>
              <a:t>ambicioso</a:t>
            </a:r>
            <a:endParaRPr lang="en-GB" dirty="0">
              <a:solidFill>
                <a:srgbClr val="FFC000"/>
              </a:solidFill>
            </a:endParaRPr>
          </a:p>
          <a:p>
            <a:pPr algn="ctr"/>
            <a:r>
              <a:rPr lang="en-GB" dirty="0" smtClean="0"/>
              <a:t>Annoying – </a:t>
            </a:r>
            <a:r>
              <a:rPr lang="en-GB" dirty="0" err="1" smtClean="0">
                <a:solidFill>
                  <a:srgbClr val="FFC000"/>
                </a:solidFill>
              </a:rPr>
              <a:t>molesto</a:t>
            </a:r>
            <a:endParaRPr lang="en-GB" dirty="0" smtClean="0">
              <a:solidFill>
                <a:srgbClr val="FFC000"/>
              </a:solidFill>
            </a:endParaRPr>
          </a:p>
          <a:p>
            <a:pPr algn="ctr"/>
            <a:r>
              <a:rPr lang="en-GB" dirty="0" smtClean="0"/>
              <a:t>Anxious – </a:t>
            </a:r>
            <a:r>
              <a:rPr lang="en-GB" dirty="0" err="1" smtClean="0">
                <a:solidFill>
                  <a:srgbClr val="FFC000"/>
                </a:solidFill>
              </a:rPr>
              <a:t>ansioso</a:t>
            </a:r>
            <a:endParaRPr lang="en-GB" dirty="0" smtClean="0">
              <a:solidFill>
                <a:srgbClr val="FFC000"/>
              </a:solidFill>
            </a:endParaRPr>
          </a:p>
          <a:p>
            <a:pPr algn="ctr"/>
            <a:r>
              <a:rPr lang="en-GB" dirty="0"/>
              <a:t>Loving – </a:t>
            </a:r>
            <a:r>
              <a:rPr lang="en-GB" dirty="0">
                <a:solidFill>
                  <a:srgbClr val="FFC000"/>
                </a:solidFill>
              </a:rPr>
              <a:t>amoroso</a:t>
            </a:r>
          </a:p>
          <a:p>
            <a:pPr algn="ctr"/>
            <a:r>
              <a:rPr lang="en-GB" dirty="0" smtClean="0"/>
              <a:t>Mean – </a:t>
            </a:r>
            <a:r>
              <a:rPr lang="en-GB" dirty="0" err="1" smtClean="0">
                <a:solidFill>
                  <a:srgbClr val="FFC000"/>
                </a:solidFill>
              </a:rPr>
              <a:t>grosero</a:t>
            </a:r>
            <a:endParaRPr lang="en-GB" dirty="0" smtClean="0">
              <a:solidFill>
                <a:srgbClr val="FFC000"/>
              </a:solidFill>
            </a:endParaRPr>
          </a:p>
          <a:p>
            <a:pPr algn="ctr"/>
            <a:r>
              <a:rPr lang="en-GB" dirty="0" smtClean="0"/>
              <a:t>Thoughtful – </a:t>
            </a:r>
            <a:r>
              <a:rPr lang="en-GB" dirty="0" err="1" smtClean="0">
                <a:solidFill>
                  <a:srgbClr val="FFC000"/>
                </a:solidFill>
              </a:rPr>
              <a:t>considerado</a:t>
            </a:r>
            <a:endParaRPr lang="en-GB" dirty="0" smtClean="0">
              <a:solidFill>
                <a:srgbClr val="FFC00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A433026-63FA-D1D0-AC81-060A594A969E}"/>
              </a:ext>
            </a:extLst>
          </p:cNvPr>
          <p:cNvSpPr txBox="1"/>
          <p:nvPr/>
        </p:nvSpPr>
        <p:spPr>
          <a:xfrm>
            <a:off x="7632489" y="4790393"/>
            <a:ext cx="30616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 change the word endings to </a:t>
            </a:r>
            <a:r>
              <a:rPr lang="en-GB" sz="20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masculine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or </a:t>
            </a:r>
            <a:r>
              <a:rPr lang="en-GB" sz="20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feminine</a:t>
            </a:r>
            <a:r>
              <a:rPr lang="en-GB" sz="20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depending on who you are talking about.</a:t>
            </a:r>
            <a:endParaRPr lang="en-GB" sz="20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879901" y="4674648"/>
            <a:ext cx="149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Manuel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405337" y="2675209"/>
            <a:ext cx="149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645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127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Californian FB</vt:lpstr>
      <vt:lpstr>Comic Sans MS</vt:lpstr>
      <vt:lpstr>Times New Roman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S. Banfield</dc:creator>
  <cp:lastModifiedBy>Mr S. Banfield</cp:lastModifiedBy>
  <cp:revision>78</cp:revision>
  <cp:lastPrinted>2023-08-25T12:16:26Z</cp:lastPrinted>
  <dcterms:created xsi:type="dcterms:W3CDTF">2022-06-06T12:08:19Z</dcterms:created>
  <dcterms:modified xsi:type="dcterms:W3CDTF">2023-08-25T12:28:20Z</dcterms:modified>
</cp:coreProperties>
</file>